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6" r:id="rId2"/>
  </p:sldMasterIdLst>
  <p:notesMasterIdLst>
    <p:notesMasterId r:id="rId44"/>
  </p:notesMasterIdLst>
  <p:sldIdLst>
    <p:sldId id="256" r:id="rId3"/>
    <p:sldId id="257" r:id="rId4"/>
    <p:sldId id="258" r:id="rId5"/>
    <p:sldId id="284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61" r:id="rId27"/>
    <p:sldId id="759" r:id="rId28"/>
    <p:sldId id="760" r:id="rId29"/>
    <p:sldId id="762" r:id="rId30"/>
    <p:sldId id="763" r:id="rId31"/>
    <p:sldId id="764" r:id="rId32"/>
    <p:sldId id="765" r:id="rId33"/>
    <p:sldId id="769" r:id="rId34"/>
    <p:sldId id="766" r:id="rId35"/>
    <p:sldId id="767" r:id="rId36"/>
    <p:sldId id="770" r:id="rId37"/>
    <p:sldId id="768" r:id="rId38"/>
    <p:sldId id="773" r:id="rId39"/>
    <p:sldId id="774" r:id="rId40"/>
    <p:sldId id="775" r:id="rId41"/>
    <p:sldId id="776" r:id="rId42"/>
    <p:sldId id="283" r:id="rId4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Proxima Nova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i+d1sYBIg8NQFMNnBZViWwoaDL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45B"/>
    <a:srgbClr val="C55A11"/>
    <a:srgbClr val="203864"/>
    <a:srgbClr val="7C7C7C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DBE3BF-1DD4-46C4-B556-2EE91EFADFB2}">
  <a:tblStyle styleId="{0DDBE3BF-1DD4-46C4-B556-2EE91EFADFB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659" autoAdjust="0"/>
  </p:normalViewPr>
  <p:slideViewPr>
    <p:cSldViewPr snapToGrid="0">
      <p:cViewPr varScale="1">
        <p:scale>
          <a:sx n="83" d="100"/>
          <a:sy n="83" d="100"/>
        </p:scale>
        <p:origin x="125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8848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5572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1126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171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081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3268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971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9904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4694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8137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982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1508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37188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9462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3681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26727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4940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0817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25831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3603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0370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41297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6686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156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17473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6696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03852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0423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3988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1918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6377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2718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540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875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8978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1086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30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4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8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3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1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1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3" name="Google Shape;103;p41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2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2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42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4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5"/>
          <p:cNvSpPr txBox="1"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45"/>
          <p:cNvSpPr txBox="1">
            <a:spLocks noGrp="1"/>
          </p:cNvSpPr>
          <p:nvPr>
            <p:ph type="subTitle" idx="1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45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45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45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4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44"/>
          <p:cNvSpPr txBox="1">
            <a:spLocks noGrp="1"/>
          </p:cNvSpPr>
          <p:nvPr>
            <p:ph type="body" idx="1"/>
          </p:nvPr>
        </p:nvSpPr>
        <p:spPr>
          <a:xfrm rot="5400000">
            <a:off x="604044" y="389731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6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46"/>
          <p:cNvSpPr txBox="1"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46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46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46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7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7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47"/>
          <p:cNvSpPr txBox="1">
            <a:spLocks noGrp="1"/>
          </p:cNvSpPr>
          <p:nvPr>
            <p:ph type="body" idx="1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7"/>
          <p:cNvSpPr txBox="1">
            <a:spLocks noGrp="1"/>
          </p:cNvSpPr>
          <p:nvPr>
            <p:ph type="body" idx="2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7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7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7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8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48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48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9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49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0"/>
          <p:cNvSpPr txBox="1"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2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006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5644"/>
            <a:ext cx="9143999" cy="29067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3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  <a:defRPr sz="3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070" y="2039438"/>
            <a:ext cx="149369" cy="25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3"/>
          <p:cNvSpPr txBox="1"/>
          <p:nvPr/>
        </p:nvSpPr>
        <p:spPr>
          <a:xfrm>
            <a:off x="628649" y="3357951"/>
            <a:ext cx="8024534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Todos direitos reservados. Reprodução ou divulgação total ou parcial deste documento é expressamente proibido sem o consentimento formal, por escrito, do Professor (autor).</a:t>
            </a:r>
            <a:endParaRPr sz="2800" b="1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2"/>
            <a:ext cx="9144000" cy="68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9"/>
          <p:cNvPicPr preferRelativeResize="0"/>
          <p:nvPr/>
        </p:nvPicPr>
        <p:blipFill rotWithShape="1">
          <a:blip r:embed="rId10">
            <a:alphaModFix/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" name="Google Shape;53;p3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1"/>
          <p:cNvSpPr/>
          <p:nvPr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1"/>
          <p:cNvSpPr/>
          <p:nvPr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00" y="837363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9542" y="2997941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err="1">
                <a:solidFill>
                  <a:srgbClr val="ED145B"/>
                </a:solidFill>
              </a:rPr>
              <a:t>DESv</a:t>
            </a:r>
            <a:r>
              <a:rPr lang="pt-BR" sz="4000" dirty="0" err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antagens</a:t>
            </a: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 do MQTT</a:t>
            </a:r>
            <a:endParaRPr dirty="0"/>
          </a:p>
        </p:txBody>
      </p:sp>
      <p:sp>
        <p:nvSpPr>
          <p:cNvPr id="27" name="ShapeNameChangedByPowerUser1">
            <a:extLst>
              <a:ext uri="{FF2B5EF4-FFF2-40B4-BE49-F238E27FC236}">
                <a16:creationId xmlns:a16="http://schemas.microsoft.com/office/drawing/2014/main" id="{AC20E769-70BC-4DC9-6142-FFD2762402DA}"/>
              </a:ext>
            </a:extLst>
          </p:cNvPr>
          <p:cNvSpPr>
            <a:spLocks noChangeAspect="1"/>
          </p:cNvSpPr>
          <p:nvPr/>
        </p:nvSpPr>
        <p:spPr>
          <a:xfrm rot="5400000">
            <a:off x="4089534" y="212164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ShapeNameChangedByPowerUser2">
            <a:extLst>
              <a:ext uri="{FF2B5EF4-FFF2-40B4-BE49-F238E27FC236}">
                <a16:creationId xmlns:a16="http://schemas.microsoft.com/office/drawing/2014/main" id="{425E135A-3973-13CD-0EA9-11936002EDF0}"/>
              </a:ext>
            </a:extLst>
          </p:cNvPr>
          <p:cNvSpPr>
            <a:spLocks noChangeAspect="1"/>
          </p:cNvSpPr>
          <p:nvPr/>
        </p:nvSpPr>
        <p:spPr>
          <a:xfrm>
            <a:off x="4089533" y="295780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ShapeNameChangedByPowerUser3">
            <a:extLst>
              <a:ext uri="{FF2B5EF4-FFF2-40B4-BE49-F238E27FC236}">
                <a16:creationId xmlns:a16="http://schemas.microsoft.com/office/drawing/2014/main" id="{999D5DBF-4B1B-89E4-5453-8B91D7BF87D7}"/>
              </a:ext>
            </a:extLst>
          </p:cNvPr>
          <p:cNvSpPr>
            <a:spLocks noChangeAspect="1"/>
          </p:cNvSpPr>
          <p:nvPr/>
        </p:nvSpPr>
        <p:spPr>
          <a:xfrm rot="5400000">
            <a:off x="4089534" y="379396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ShapeNameChangedByPowerUser4">
            <a:extLst>
              <a:ext uri="{FF2B5EF4-FFF2-40B4-BE49-F238E27FC236}">
                <a16:creationId xmlns:a16="http://schemas.microsoft.com/office/drawing/2014/main" id="{8048F56A-4D57-4275-3E53-64CF2EA8D2A1}"/>
              </a:ext>
            </a:extLst>
          </p:cNvPr>
          <p:cNvSpPr>
            <a:spLocks noChangeAspect="1"/>
          </p:cNvSpPr>
          <p:nvPr/>
        </p:nvSpPr>
        <p:spPr>
          <a:xfrm>
            <a:off x="4089532" y="4630122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ShapeNameChangedByPowerUser2">
            <a:extLst>
              <a:ext uri="{FF2B5EF4-FFF2-40B4-BE49-F238E27FC236}">
                <a16:creationId xmlns:a16="http://schemas.microsoft.com/office/drawing/2014/main" id="{CED60404-290A-8873-4511-C2ED5720DF5E}"/>
              </a:ext>
            </a:extLst>
          </p:cNvPr>
          <p:cNvSpPr txBox="1"/>
          <p:nvPr/>
        </p:nvSpPr>
        <p:spPr>
          <a:xfrm>
            <a:off x="5493742" y="2225613"/>
            <a:ext cx="3534510" cy="6282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Ainda opera sobre TCP/IP;</a:t>
            </a: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DC79967B-938F-84CA-88BF-98A38235C2D2}"/>
              </a:ext>
            </a:extLst>
          </p:cNvPr>
          <p:cNvSpPr txBox="1"/>
          <p:nvPr/>
        </p:nvSpPr>
        <p:spPr>
          <a:xfrm>
            <a:off x="5493742" y="3061774"/>
            <a:ext cx="3534510" cy="62821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O Broker é limitado a capacidade do Servidor;</a:t>
            </a:r>
          </a:p>
        </p:txBody>
      </p:sp>
      <p:sp>
        <p:nvSpPr>
          <p:cNvPr id="129" name="TextBox 9">
            <a:extLst>
              <a:ext uri="{FF2B5EF4-FFF2-40B4-BE49-F238E27FC236}">
                <a16:creationId xmlns:a16="http://schemas.microsoft.com/office/drawing/2014/main" id="{5E2A43F6-256E-31A3-8C40-2B2B91B55261}"/>
              </a:ext>
            </a:extLst>
          </p:cNvPr>
          <p:cNvSpPr txBox="1"/>
          <p:nvPr/>
        </p:nvSpPr>
        <p:spPr>
          <a:xfrm>
            <a:off x="5493742" y="3897936"/>
            <a:ext cx="3534510" cy="628218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Suporta apenas TLS e SSL;</a:t>
            </a:r>
          </a:p>
        </p:txBody>
      </p:sp>
      <p:sp>
        <p:nvSpPr>
          <p:cNvPr id="130" name="TextBox 10">
            <a:extLst>
              <a:ext uri="{FF2B5EF4-FFF2-40B4-BE49-F238E27FC236}">
                <a16:creationId xmlns:a16="http://schemas.microsoft.com/office/drawing/2014/main" id="{1D14F0A1-094D-1DD3-0404-94D7D0CDF3E6}"/>
              </a:ext>
            </a:extLst>
          </p:cNvPr>
          <p:cNvSpPr txBox="1"/>
          <p:nvPr/>
        </p:nvSpPr>
        <p:spPr>
          <a:xfrm>
            <a:off x="5493742" y="4734097"/>
            <a:ext cx="3534510" cy="6282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A criptografia do </a:t>
            </a:r>
            <a:r>
              <a:rPr lang="pt-BR" sz="1800" dirty="0" err="1">
                <a:solidFill>
                  <a:prstClr val="black"/>
                </a:solidFill>
                <a:latin typeface="+mj-lt"/>
                <a:ea typeface="+mn-ea"/>
                <a:cs typeface="+mn-cs"/>
              </a:rPr>
              <a:t>payload</a:t>
            </a: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 é de responsabilidade da aplicação;</a:t>
            </a:r>
          </a:p>
        </p:txBody>
      </p:sp>
      <p:sp>
        <p:nvSpPr>
          <p:cNvPr id="131" name="ShapeNameChangedByPowerUser1">
            <a:extLst>
              <a:ext uri="{FF2B5EF4-FFF2-40B4-BE49-F238E27FC236}">
                <a16:creationId xmlns:a16="http://schemas.microsoft.com/office/drawing/2014/main" id="{E7374473-452D-FCC6-7FBB-3C98B9127BFB}"/>
              </a:ext>
            </a:extLst>
          </p:cNvPr>
          <p:cNvSpPr>
            <a:spLocks noChangeAspect="1"/>
          </p:cNvSpPr>
          <p:nvPr/>
        </p:nvSpPr>
        <p:spPr>
          <a:xfrm>
            <a:off x="5317779" y="2363760"/>
            <a:ext cx="351924" cy="3519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1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2" name="ShapeNameChangedByPowerUser1">
            <a:extLst>
              <a:ext uri="{FF2B5EF4-FFF2-40B4-BE49-F238E27FC236}">
                <a16:creationId xmlns:a16="http://schemas.microsoft.com/office/drawing/2014/main" id="{3ED760B1-13F3-6DC3-D98E-814E085B2370}"/>
              </a:ext>
            </a:extLst>
          </p:cNvPr>
          <p:cNvSpPr>
            <a:spLocks noChangeAspect="1"/>
          </p:cNvSpPr>
          <p:nvPr/>
        </p:nvSpPr>
        <p:spPr>
          <a:xfrm>
            <a:off x="5317779" y="3197005"/>
            <a:ext cx="351924" cy="3519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2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3" name="ShapeNameChangedByPowerUser1">
            <a:extLst>
              <a:ext uri="{FF2B5EF4-FFF2-40B4-BE49-F238E27FC236}">
                <a16:creationId xmlns:a16="http://schemas.microsoft.com/office/drawing/2014/main" id="{FC3B5823-73E5-CCDE-8D33-36368D57D184}"/>
              </a:ext>
            </a:extLst>
          </p:cNvPr>
          <p:cNvSpPr>
            <a:spLocks noChangeAspect="1"/>
          </p:cNvSpPr>
          <p:nvPr/>
        </p:nvSpPr>
        <p:spPr>
          <a:xfrm>
            <a:off x="5317779" y="4030249"/>
            <a:ext cx="351924" cy="3519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3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4" name="ShapeNameChangedByPowerUser1">
            <a:extLst>
              <a:ext uri="{FF2B5EF4-FFF2-40B4-BE49-F238E27FC236}">
                <a16:creationId xmlns:a16="http://schemas.microsoft.com/office/drawing/2014/main" id="{E59C3D3A-6541-D984-7AE1-BE24370A724C}"/>
              </a:ext>
            </a:extLst>
          </p:cNvPr>
          <p:cNvSpPr>
            <a:spLocks noChangeAspect="1"/>
          </p:cNvSpPr>
          <p:nvPr/>
        </p:nvSpPr>
        <p:spPr>
          <a:xfrm>
            <a:off x="5317779" y="4863494"/>
            <a:ext cx="351924" cy="3519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4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BFEC488-EA26-7BD3-B7DE-62DE76523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80" t="18693" r="2970"/>
          <a:stretch/>
        </p:blipFill>
        <p:spPr>
          <a:xfrm>
            <a:off x="72171" y="1994656"/>
            <a:ext cx="3923818" cy="361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2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Componentes do modelo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00C1A-4732-AC10-D81E-3E3B95CFA503}"/>
              </a:ext>
            </a:extLst>
          </p:cNvPr>
          <p:cNvSpPr txBox="1"/>
          <p:nvPr/>
        </p:nvSpPr>
        <p:spPr>
          <a:xfrm>
            <a:off x="434008" y="3054182"/>
            <a:ext cx="2373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 MQTT é um protocolo que utiliza o paradigma pub-sub.</a:t>
            </a:r>
          </a:p>
          <a:p>
            <a:pPr defTabSz="685800">
              <a:buClrTx/>
            </a:pPr>
            <a:r>
              <a:rPr lang="pt-BR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Neste paradigma tem-se três componentes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30D0ED-290E-1A82-9B31-6C66839EF503}"/>
              </a:ext>
            </a:extLst>
          </p:cNvPr>
          <p:cNvGrpSpPr/>
          <p:nvPr/>
        </p:nvGrpSpPr>
        <p:grpSpPr>
          <a:xfrm>
            <a:off x="2581607" y="1685865"/>
            <a:ext cx="5052847" cy="724163"/>
            <a:chOff x="2581607" y="1685865"/>
            <a:chExt cx="5052847" cy="724163"/>
          </a:xfrm>
        </p:grpSpPr>
        <p:sp>
          <p:nvSpPr>
            <p:cNvPr id="3" name="Arrow: Chevron 2">
              <a:extLst>
                <a:ext uri="{FF2B5EF4-FFF2-40B4-BE49-F238E27FC236}">
                  <a16:creationId xmlns:a16="http://schemas.microsoft.com/office/drawing/2014/main" id="{AC923BD2-95A7-2CF5-B089-81F117118184}"/>
                </a:ext>
              </a:extLst>
            </p:cNvPr>
            <p:cNvSpPr/>
            <p:nvPr/>
          </p:nvSpPr>
          <p:spPr>
            <a:xfrm flipH="1">
              <a:off x="2581607" y="1685865"/>
              <a:ext cx="1024758" cy="72416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endParaRPr lang="pt-BR" sz="4000" b="1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59A82B2-8321-FDEA-C203-174CD4326A8C}"/>
                </a:ext>
              </a:extLst>
            </p:cNvPr>
            <p:cNvSpPr/>
            <p:nvPr/>
          </p:nvSpPr>
          <p:spPr>
            <a:xfrm flipH="1">
              <a:off x="3413238" y="1685865"/>
              <a:ext cx="4221216" cy="724163"/>
            </a:xfrm>
            <a:custGeom>
              <a:avLst/>
              <a:gdLst>
                <a:gd name="connsiteX0" fmla="*/ 5145513 w 5628288"/>
                <a:gd name="connsiteY0" fmla="*/ 0 h 965551"/>
                <a:gd name="connsiteX1" fmla="*/ 4908331 w 5628288"/>
                <a:gd name="connsiteY1" fmla="*/ 0 h 965551"/>
                <a:gd name="connsiteX2" fmla="*/ 4261944 w 5628288"/>
                <a:gd name="connsiteY2" fmla="*/ 0 h 965551"/>
                <a:gd name="connsiteX3" fmla="*/ 0 w 5628288"/>
                <a:gd name="connsiteY3" fmla="*/ 0 h 965551"/>
                <a:gd name="connsiteX4" fmla="*/ 0 w 5628288"/>
                <a:gd name="connsiteY4" fmla="*/ 965551 h 965551"/>
                <a:gd name="connsiteX5" fmla="*/ 4261944 w 5628288"/>
                <a:gd name="connsiteY5" fmla="*/ 965551 h 965551"/>
                <a:gd name="connsiteX6" fmla="*/ 4908331 w 5628288"/>
                <a:gd name="connsiteY6" fmla="*/ 965551 h 965551"/>
                <a:gd name="connsiteX7" fmla="*/ 5145513 w 5628288"/>
                <a:gd name="connsiteY7" fmla="*/ 965551 h 965551"/>
                <a:gd name="connsiteX8" fmla="*/ 5628288 w 5628288"/>
                <a:gd name="connsiteY8" fmla="*/ 482776 h 96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8288" h="965551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32000" rtlCol="0" anchor="ctr">
              <a:noAutofit/>
            </a:bodyPr>
            <a:lstStyle/>
            <a:p>
              <a:pPr defTabSz="685800">
                <a:buClrTx/>
                <a:defRPr/>
              </a:pPr>
              <a:r>
                <a:rPr lang="pt-BR" sz="1600" b="1" kern="1200" dirty="0">
                  <a:solidFill>
                    <a:srgbClr val="203864"/>
                  </a:solidFill>
                  <a:latin typeface="Calibri" panose="020F0502020204030204"/>
                </a:rPr>
                <a:t>PUBLISHERS</a:t>
              </a:r>
            </a:p>
            <a:p>
              <a:pPr defTabSz="685800">
                <a:buClrTx/>
                <a:defRPr/>
              </a:pPr>
              <a:r>
                <a:rPr lang="pt-BR" sz="1600" kern="1200" dirty="0">
                  <a:solidFill>
                    <a:prstClr val="black"/>
                  </a:solidFill>
                  <a:latin typeface="Calibri" panose="020F0502020204030204"/>
                </a:rPr>
                <a:t>Elementos que publicam mensagens em um tópico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59427-F22B-AB56-64F7-485BF052F5B0}"/>
                </a:ext>
              </a:extLst>
            </p:cNvPr>
            <p:cNvSpPr txBox="1"/>
            <p:nvPr/>
          </p:nvSpPr>
          <p:spPr>
            <a:xfrm>
              <a:off x="2814148" y="1805572"/>
              <a:ext cx="4729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pt-BR" sz="32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lang="pt-BR" sz="3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452F120-CD0A-5FA2-0852-400E49A0AA14}"/>
              </a:ext>
            </a:extLst>
          </p:cNvPr>
          <p:cNvGrpSpPr/>
          <p:nvPr/>
        </p:nvGrpSpPr>
        <p:grpSpPr>
          <a:xfrm>
            <a:off x="3277259" y="3230487"/>
            <a:ext cx="5052847" cy="724163"/>
            <a:chOff x="3277259" y="3346233"/>
            <a:chExt cx="5052847" cy="724163"/>
          </a:xfrm>
        </p:grpSpPr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8FDCE6FD-92F1-FBC1-3031-4EFA8053B0CD}"/>
                </a:ext>
              </a:extLst>
            </p:cNvPr>
            <p:cNvSpPr/>
            <p:nvPr/>
          </p:nvSpPr>
          <p:spPr>
            <a:xfrm flipH="1">
              <a:off x="3277259" y="3346233"/>
              <a:ext cx="1024758" cy="724163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B27CB13-FE2D-A6F1-43D2-153F59B5C234}"/>
                </a:ext>
              </a:extLst>
            </p:cNvPr>
            <p:cNvSpPr/>
            <p:nvPr/>
          </p:nvSpPr>
          <p:spPr>
            <a:xfrm flipH="1">
              <a:off x="4108890" y="3346233"/>
              <a:ext cx="4221216" cy="724163"/>
            </a:xfrm>
            <a:custGeom>
              <a:avLst/>
              <a:gdLst>
                <a:gd name="connsiteX0" fmla="*/ 5145513 w 5628288"/>
                <a:gd name="connsiteY0" fmla="*/ 0 h 965551"/>
                <a:gd name="connsiteX1" fmla="*/ 4908331 w 5628288"/>
                <a:gd name="connsiteY1" fmla="*/ 0 h 965551"/>
                <a:gd name="connsiteX2" fmla="*/ 4261944 w 5628288"/>
                <a:gd name="connsiteY2" fmla="*/ 0 h 965551"/>
                <a:gd name="connsiteX3" fmla="*/ 0 w 5628288"/>
                <a:gd name="connsiteY3" fmla="*/ 0 h 965551"/>
                <a:gd name="connsiteX4" fmla="*/ 0 w 5628288"/>
                <a:gd name="connsiteY4" fmla="*/ 965551 h 965551"/>
                <a:gd name="connsiteX5" fmla="*/ 4261944 w 5628288"/>
                <a:gd name="connsiteY5" fmla="*/ 965551 h 965551"/>
                <a:gd name="connsiteX6" fmla="*/ 4908331 w 5628288"/>
                <a:gd name="connsiteY6" fmla="*/ 965551 h 965551"/>
                <a:gd name="connsiteX7" fmla="*/ 5145513 w 5628288"/>
                <a:gd name="connsiteY7" fmla="*/ 965551 h 965551"/>
                <a:gd name="connsiteX8" fmla="*/ 5628288 w 5628288"/>
                <a:gd name="connsiteY8" fmla="*/ 482776 h 96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8288" h="965551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32000" rtlCol="0" anchor="ctr">
              <a:noAutofit/>
            </a:bodyPr>
            <a:lstStyle/>
            <a:p>
              <a:pPr defTabSz="685800">
                <a:buClrTx/>
                <a:defRPr/>
              </a:pPr>
              <a:r>
                <a:rPr lang="pt-BR" sz="1600" b="1" kern="1200" dirty="0">
                  <a:solidFill>
                    <a:srgbClr val="C55A11"/>
                  </a:solidFill>
                  <a:latin typeface="Calibri" panose="020F0502020204030204"/>
                </a:rPr>
                <a:t>SUBSCRIBERS</a:t>
              </a:r>
            </a:p>
            <a:p>
              <a:pPr defTabSz="685800">
                <a:buClrTx/>
                <a:defRPr/>
              </a:pPr>
              <a:r>
                <a:rPr lang="pt-BR" sz="1600" kern="1200" dirty="0">
                  <a:solidFill>
                    <a:prstClr val="black"/>
                  </a:solidFill>
                  <a:latin typeface="Calibri" panose="020F0502020204030204"/>
                </a:rPr>
                <a:t>Elementos que se inscrevem num tópico e recebem as mensagens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887ABE-FF34-3D86-674E-63FEA5D01317}"/>
                </a:ext>
              </a:extLst>
            </p:cNvPr>
            <p:cNvSpPr txBox="1"/>
            <p:nvPr/>
          </p:nvSpPr>
          <p:spPr>
            <a:xfrm>
              <a:off x="3473173" y="3450107"/>
              <a:ext cx="4729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pt-BR" sz="32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2</a:t>
              </a:r>
              <a:endParaRPr lang="pt-BR" sz="3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BBAD7AD-9DC1-9C0F-80FF-E9BD9AA64D97}"/>
              </a:ext>
            </a:extLst>
          </p:cNvPr>
          <p:cNvGrpSpPr/>
          <p:nvPr/>
        </p:nvGrpSpPr>
        <p:grpSpPr>
          <a:xfrm>
            <a:off x="3972911" y="4775110"/>
            <a:ext cx="5052848" cy="724163"/>
            <a:chOff x="3972911" y="4265821"/>
            <a:chExt cx="5052848" cy="724163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2B91FBC4-044B-AFEF-BC6C-76F274FA6A93}"/>
                </a:ext>
              </a:extLst>
            </p:cNvPr>
            <p:cNvSpPr/>
            <p:nvPr/>
          </p:nvSpPr>
          <p:spPr>
            <a:xfrm flipH="1">
              <a:off x="3972911" y="4265821"/>
              <a:ext cx="1024758" cy="724163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9FA0160-0C6F-8DA4-9394-B0D488321EB4}"/>
                </a:ext>
              </a:extLst>
            </p:cNvPr>
            <p:cNvSpPr/>
            <p:nvPr/>
          </p:nvSpPr>
          <p:spPr>
            <a:xfrm flipH="1">
              <a:off x="4804543" y="4265821"/>
              <a:ext cx="4221216" cy="724163"/>
            </a:xfrm>
            <a:custGeom>
              <a:avLst/>
              <a:gdLst>
                <a:gd name="connsiteX0" fmla="*/ 5145513 w 5628288"/>
                <a:gd name="connsiteY0" fmla="*/ 0 h 965551"/>
                <a:gd name="connsiteX1" fmla="*/ 4908331 w 5628288"/>
                <a:gd name="connsiteY1" fmla="*/ 0 h 965551"/>
                <a:gd name="connsiteX2" fmla="*/ 4261944 w 5628288"/>
                <a:gd name="connsiteY2" fmla="*/ 0 h 965551"/>
                <a:gd name="connsiteX3" fmla="*/ 0 w 5628288"/>
                <a:gd name="connsiteY3" fmla="*/ 0 h 965551"/>
                <a:gd name="connsiteX4" fmla="*/ 0 w 5628288"/>
                <a:gd name="connsiteY4" fmla="*/ 965551 h 965551"/>
                <a:gd name="connsiteX5" fmla="*/ 4261944 w 5628288"/>
                <a:gd name="connsiteY5" fmla="*/ 965551 h 965551"/>
                <a:gd name="connsiteX6" fmla="*/ 4908331 w 5628288"/>
                <a:gd name="connsiteY6" fmla="*/ 965551 h 965551"/>
                <a:gd name="connsiteX7" fmla="*/ 5145513 w 5628288"/>
                <a:gd name="connsiteY7" fmla="*/ 965551 h 965551"/>
                <a:gd name="connsiteX8" fmla="*/ 5628288 w 5628288"/>
                <a:gd name="connsiteY8" fmla="*/ 482776 h 96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8288" h="965551">
                  <a:moveTo>
                    <a:pt x="5145513" y="0"/>
                  </a:moveTo>
                  <a:lnTo>
                    <a:pt x="4908331" y="0"/>
                  </a:lnTo>
                  <a:lnTo>
                    <a:pt x="4261944" y="0"/>
                  </a:lnTo>
                  <a:lnTo>
                    <a:pt x="0" y="0"/>
                  </a:lnTo>
                  <a:lnTo>
                    <a:pt x="0" y="965551"/>
                  </a:lnTo>
                  <a:lnTo>
                    <a:pt x="4261944" y="965551"/>
                  </a:lnTo>
                  <a:lnTo>
                    <a:pt x="4908331" y="965551"/>
                  </a:lnTo>
                  <a:lnTo>
                    <a:pt x="5145513" y="965551"/>
                  </a:lnTo>
                  <a:lnTo>
                    <a:pt x="5628288" y="4827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32000" rtlCol="0" anchor="ctr">
              <a:noAutofit/>
            </a:bodyPr>
            <a:lstStyle/>
            <a:p>
              <a:pPr defTabSz="685800">
                <a:buClrTx/>
                <a:defRPr/>
              </a:pPr>
              <a:r>
                <a:rPr lang="pt-BR" sz="1600" b="1" kern="1200" dirty="0">
                  <a:solidFill>
                    <a:srgbClr val="7C7C7C"/>
                  </a:solidFill>
                  <a:latin typeface="Calibri" panose="020F0502020204030204"/>
                </a:rPr>
                <a:t>BROKER</a:t>
              </a:r>
            </a:p>
            <a:p>
              <a:pPr defTabSz="685800">
                <a:buClrTx/>
                <a:defRPr/>
              </a:pPr>
              <a:r>
                <a:rPr lang="pt-BR" sz="1600" kern="1200" dirty="0">
                  <a:solidFill>
                    <a:prstClr val="black"/>
                  </a:solidFill>
                  <a:latin typeface="Calibri" panose="020F0502020204030204"/>
                </a:rPr>
                <a:t>Aplicação responsável pelo intermédio das trocas de mensagens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EF12E6-5FF3-7BD8-78FA-882D714B5BFE}"/>
                </a:ext>
              </a:extLst>
            </p:cNvPr>
            <p:cNvSpPr txBox="1"/>
            <p:nvPr/>
          </p:nvSpPr>
          <p:spPr>
            <a:xfrm>
              <a:off x="4201513" y="4385528"/>
              <a:ext cx="4729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pt-BR" sz="32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3</a:t>
              </a:r>
              <a:endParaRPr lang="pt-BR" sz="32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Componentes do modelo</a:t>
            </a:r>
            <a:endParaRPr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3AD6AF5-2B08-8E7B-DA5A-6008864A9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3159"/>
            <a:ext cx="9144000" cy="495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2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Componentes do modelo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056C4F-0740-CEFE-E010-C94219B3F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1" y="827226"/>
            <a:ext cx="7975198" cy="52035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F12B672-4B0F-6BA2-3594-1E5242D6F317}"/>
              </a:ext>
            </a:extLst>
          </p:cNvPr>
          <p:cNvSpPr txBox="1"/>
          <p:nvPr/>
        </p:nvSpPr>
        <p:spPr>
          <a:xfrm>
            <a:off x="584401" y="5965471"/>
            <a:ext cx="46761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dirty="0"/>
              <a:t>Fonte: https://slideplayer.com.br/slide/17973962/</a:t>
            </a:r>
          </a:p>
        </p:txBody>
      </p:sp>
    </p:spTree>
    <p:extLst>
      <p:ext uri="{BB962C8B-B14F-4D97-AF65-F5344CB8AC3E}">
        <p14:creationId xmlns:p14="http://schemas.microsoft.com/office/powerpoint/2010/main" val="75621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Componentes do modelo</a:t>
            </a:r>
            <a:endParaRPr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3AD6AF5-2B08-8E7B-DA5A-6008864A9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3159"/>
            <a:ext cx="9144000" cy="495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2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Componentes do modelo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D9BC1D-1FFD-4843-747F-1C0C32F41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9889"/>
            <a:ext cx="9144000" cy="38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23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Componentes do modelo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1DBCDE-DB60-DEAA-A210-6598152CC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2713"/>
            <a:ext cx="9144000" cy="437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96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Segurança e Qualidade de Serviço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AD14AB-0EC3-3145-875A-74BE6CF01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12" b="46046"/>
          <a:stretch/>
        </p:blipFill>
        <p:spPr>
          <a:xfrm>
            <a:off x="0" y="1456749"/>
            <a:ext cx="9169400" cy="2430684"/>
          </a:xfrm>
          <a:prstGeom prst="rect">
            <a:avLst/>
          </a:prstGeom>
        </p:spPr>
      </p:pic>
      <p:sp>
        <p:nvSpPr>
          <p:cNvPr id="7" name="ZoneTexte 54 - 3 - 1">
            <a:extLst>
              <a:ext uri="{FF2B5EF4-FFF2-40B4-BE49-F238E27FC236}">
                <a16:creationId xmlns:a16="http://schemas.microsoft.com/office/drawing/2014/main" id="{2F3EA463-7E5D-0383-0B79-D4C70B31E207}"/>
              </a:ext>
            </a:extLst>
          </p:cNvPr>
          <p:cNvSpPr txBox="1"/>
          <p:nvPr/>
        </p:nvSpPr>
        <p:spPr>
          <a:xfrm>
            <a:off x="1101341" y="4415613"/>
            <a:ext cx="3046005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85800">
              <a:buClrTx/>
            </a:pPr>
            <a:r>
              <a:rPr lang="pt-BR" sz="1800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A conexão entre </a:t>
            </a:r>
            <a:r>
              <a:rPr lang="pt-BR" sz="1800" kern="1200" dirty="0" err="1">
                <a:solidFill>
                  <a:srgbClr val="203864"/>
                </a:solidFill>
                <a:latin typeface="+mj-lt"/>
                <a:ea typeface="+mn-ea"/>
                <a:cs typeface="+mn-cs"/>
              </a:rPr>
              <a:t>Client</a:t>
            </a:r>
            <a:r>
              <a:rPr lang="pt-BR" sz="1800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 e Broker é via TCP, com opções de login, e usa criptografia do canal de comunicação, Normalmente SSL/TLS</a:t>
            </a:r>
          </a:p>
          <a:p>
            <a:pPr algn="ctr" defTabSz="685800">
              <a:buClrTx/>
            </a:pPr>
            <a:endParaRPr lang="pt-BR" sz="12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67">
            <a:extLst>
              <a:ext uri="{FF2B5EF4-FFF2-40B4-BE49-F238E27FC236}">
                <a16:creationId xmlns:a16="http://schemas.microsoft.com/office/drawing/2014/main" id="{199EF70D-DB9C-1CF6-2EF4-51E3CA47A5CC}"/>
              </a:ext>
            </a:extLst>
          </p:cNvPr>
          <p:cNvCxnSpPr>
            <a:cxnSpLocks/>
          </p:cNvCxnSpPr>
          <p:nvPr/>
        </p:nvCxnSpPr>
        <p:spPr>
          <a:xfrm rot="5400000">
            <a:off x="3677934" y="5309678"/>
            <a:ext cx="178813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54 - 3 - 2">
            <a:extLst>
              <a:ext uri="{FF2B5EF4-FFF2-40B4-BE49-F238E27FC236}">
                <a16:creationId xmlns:a16="http://schemas.microsoft.com/office/drawing/2014/main" id="{948C2725-FDFF-0971-1FEB-B9827970118A}"/>
              </a:ext>
            </a:extLst>
          </p:cNvPr>
          <p:cNvSpPr txBox="1"/>
          <p:nvPr/>
        </p:nvSpPr>
        <p:spPr>
          <a:xfrm>
            <a:off x="4996653" y="4415613"/>
            <a:ext cx="3046005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85800">
              <a:buClrTx/>
            </a:pPr>
            <a:r>
              <a:rPr lang="pt-BR" sz="1800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Fornece três níveis de Qualidade de Serviço (</a:t>
            </a:r>
            <a:r>
              <a:rPr lang="pt-BR" sz="1800" kern="1200" dirty="0" err="1">
                <a:solidFill>
                  <a:srgbClr val="C55A11"/>
                </a:solidFill>
                <a:latin typeface="+mj-lt"/>
                <a:ea typeface="+mn-ea"/>
                <a:cs typeface="+mn-cs"/>
              </a:rPr>
              <a:t>QoS</a:t>
            </a:r>
            <a:r>
              <a:rPr lang="pt-BR" sz="1800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) indicando como deve ser a relação entre os elementos comunicantes</a:t>
            </a:r>
          </a:p>
          <a:p>
            <a:pPr algn="ctr" defTabSz="685800">
              <a:buClrTx/>
            </a:pPr>
            <a:endParaRPr lang="pt-BR" sz="12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902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Segurança e Qualidade de Serviço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5F8912B-D6FD-DE1C-C057-8F1EB47D6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91" r="20318"/>
          <a:stretch/>
        </p:blipFill>
        <p:spPr>
          <a:xfrm>
            <a:off x="228600" y="1734160"/>
            <a:ext cx="3993266" cy="4445000"/>
          </a:xfrm>
          <a:prstGeom prst="rect">
            <a:avLst/>
          </a:prstGeom>
        </p:spPr>
      </p:pic>
      <p:grpSp>
        <p:nvGrpSpPr>
          <p:cNvPr id="3" name="Group 4">
            <a:extLst>
              <a:ext uri="{FF2B5EF4-FFF2-40B4-BE49-F238E27FC236}">
                <a16:creationId xmlns:a16="http://schemas.microsoft.com/office/drawing/2014/main" id="{8113A5A6-0B11-3934-2549-B6660036712C}"/>
              </a:ext>
            </a:extLst>
          </p:cNvPr>
          <p:cNvGrpSpPr/>
          <p:nvPr/>
        </p:nvGrpSpPr>
        <p:grpSpPr>
          <a:xfrm>
            <a:off x="4332549" y="1838335"/>
            <a:ext cx="4695704" cy="883735"/>
            <a:chOff x="3215680" y="2348880"/>
            <a:chExt cx="6902589" cy="1296144"/>
          </a:xfrm>
        </p:grpSpPr>
        <p:sp>
          <p:nvSpPr>
            <p:cNvPr id="4" name="Rectangle: Rounded Corners 2">
              <a:extLst>
                <a:ext uri="{FF2B5EF4-FFF2-40B4-BE49-F238E27FC236}">
                  <a16:creationId xmlns:a16="http://schemas.microsoft.com/office/drawing/2014/main" id="{20C2B5A1-AEB1-37C0-CC4C-C74E7642CC21}"/>
                </a:ext>
              </a:extLst>
            </p:cNvPr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2800" b="1" kern="1200" dirty="0" err="1">
                  <a:solidFill>
                    <a:prstClr val="white"/>
                  </a:solidFill>
                  <a:latin typeface="+mj-lt"/>
                </a:rPr>
                <a:t>QoS</a:t>
              </a:r>
              <a:r>
                <a:rPr lang="pt-BR" sz="2800" b="1" kern="1200" dirty="0">
                  <a:solidFill>
                    <a:prstClr val="white"/>
                  </a:solidFill>
                  <a:latin typeface="+mj-lt"/>
                </a:rPr>
                <a:t> 0</a:t>
              </a:r>
            </a:p>
          </p:txBody>
        </p:sp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88B50F3A-3A9C-A493-21AE-A85F1F2B000F}"/>
                </a:ext>
              </a:extLst>
            </p:cNvPr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3175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0" name="Rectangle: Rounded Corners 5">
              <a:extLst>
                <a:ext uri="{FF2B5EF4-FFF2-40B4-BE49-F238E27FC236}">
                  <a16:creationId xmlns:a16="http://schemas.microsoft.com/office/drawing/2014/main" id="{5596005B-30BD-115A-CE9C-CCD66A34F55C}"/>
                </a:ext>
              </a:extLst>
            </p:cNvPr>
            <p:cNvSpPr/>
            <p:nvPr/>
          </p:nvSpPr>
          <p:spPr>
            <a:xfrm>
              <a:off x="5591946" y="2348880"/>
              <a:ext cx="4526323" cy="1296144"/>
            </a:xfrm>
            <a:prstGeom prst="roundRect">
              <a:avLst>
                <a:gd name="adj" fmla="val 951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14313" indent="-214313" defTabSz="685800">
                <a:buClrTx/>
                <a:buFont typeface="Arial" panose="020B0604020202020204" pitchFamily="34" charset="0"/>
                <a:buChar char="•"/>
              </a:pPr>
              <a:r>
                <a:rPr lang="pt-BR" sz="1200" kern="1200" dirty="0">
                  <a:solidFill>
                    <a:prstClr val="black"/>
                  </a:solidFill>
                  <a:latin typeface="+mj-lt"/>
                </a:rPr>
                <a:t>Conhecido como “</a:t>
              </a:r>
              <a:r>
                <a:rPr lang="pt-BR" sz="1200" kern="1200" dirty="0" err="1">
                  <a:solidFill>
                    <a:prstClr val="black"/>
                  </a:solidFill>
                  <a:latin typeface="+mj-lt"/>
                </a:rPr>
                <a:t>best-effort</a:t>
              </a:r>
              <a:r>
                <a:rPr lang="pt-BR" sz="1200" kern="1200" dirty="0">
                  <a:solidFill>
                    <a:prstClr val="black"/>
                  </a:solidFill>
                  <a:latin typeface="+mj-lt"/>
                </a:rPr>
                <a:t>” – Não tem confirmação de entrega e nem armazena mensagem. É o mais próximo do UDP</a:t>
              </a:r>
            </a:p>
          </p:txBody>
        </p:sp>
      </p:grpSp>
      <p:grpSp>
        <p:nvGrpSpPr>
          <p:cNvPr id="11" name="Group 6">
            <a:extLst>
              <a:ext uri="{FF2B5EF4-FFF2-40B4-BE49-F238E27FC236}">
                <a16:creationId xmlns:a16="http://schemas.microsoft.com/office/drawing/2014/main" id="{A83003D9-6BA7-1F3C-C9D6-EE7B3F9A0AFA}"/>
              </a:ext>
            </a:extLst>
          </p:cNvPr>
          <p:cNvGrpSpPr/>
          <p:nvPr/>
        </p:nvGrpSpPr>
        <p:grpSpPr>
          <a:xfrm>
            <a:off x="4332549" y="3420035"/>
            <a:ext cx="4695704" cy="883735"/>
            <a:chOff x="3215680" y="2348880"/>
            <a:chExt cx="6902589" cy="1296144"/>
          </a:xfrm>
        </p:grpSpPr>
        <p:sp>
          <p:nvSpPr>
            <p:cNvPr id="12" name="Rectangle: Rounded Corners 7">
              <a:extLst>
                <a:ext uri="{FF2B5EF4-FFF2-40B4-BE49-F238E27FC236}">
                  <a16:creationId xmlns:a16="http://schemas.microsoft.com/office/drawing/2014/main" id="{5B22BD22-35F7-955E-4D71-BA70AC6366BB}"/>
                </a:ext>
              </a:extLst>
            </p:cNvPr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2800" b="1" kern="1200" dirty="0" err="1">
                  <a:solidFill>
                    <a:prstClr val="white"/>
                  </a:solidFill>
                  <a:latin typeface="+mj-lt"/>
                </a:rPr>
                <a:t>QoS</a:t>
              </a:r>
              <a:r>
                <a:rPr lang="pt-BR" sz="2800" b="1" kern="1200" dirty="0">
                  <a:solidFill>
                    <a:prstClr val="white"/>
                  </a:solidFill>
                  <a:latin typeface="+mj-lt"/>
                </a:rPr>
                <a:t> 1</a:t>
              </a:r>
            </a:p>
          </p:txBody>
        </p:sp>
        <p:sp>
          <p:nvSpPr>
            <p:cNvPr id="13" name="Rectangle: Rounded Corners 8">
              <a:extLst>
                <a:ext uri="{FF2B5EF4-FFF2-40B4-BE49-F238E27FC236}">
                  <a16:creationId xmlns:a16="http://schemas.microsoft.com/office/drawing/2014/main" id="{6CA44D9E-25E5-A3AA-9480-35589D5EEFE5}"/>
                </a:ext>
              </a:extLst>
            </p:cNvPr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3175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4" name="Rectangle: Rounded Corners 9">
              <a:extLst>
                <a:ext uri="{FF2B5EF4-FFF2-40B4-BE49-F238E27FC236}">
                  <a16:creationId xmlns:a16="http://schemas.microsoft.com/office/drawing/2014/main" id="{AAFD02CD-F7A8-CFD0-CDCF-82BB0854049D}"/>
                </a:ext>
              </a:extLst>
            </p:cNvPr>
            <p:cNvSpPr/>
            <p:nvPr/>
          </p:nvSpPr>
          <p:spPr>
            <a:xfrm>
              <a:off x="5591945" y="2348880"/>
              <a:ext cx="4526324" cy="1296144"/>
            </a:xfrm>
            <a:prstGeom prst="roundRect">
              <a:avLst>
                <a:gd name="adj" fmla="val 951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14313" indent="-214313" defTabSz="685800">
                <a:buClrTx/>
                <a:buFont typeface="Arial" panose="020B0604020202020204" pitchFamily="34" charset="0"/>
                <a:buChar char="•"/>
              </a:pPr>
              <a:r>
                <a:rPr lang="pt-BR" sz="1200" kern="1200" dirty="0">
                  <a:solidFill>
                    <a:prstClr val="black"/>
                  </a:solidFill>
                  <a:latin typeface="+mj-lt"/>
                </a:rPr>
                <a:t>Existe confirmação de entrega, o que pode gerar várias mensagens iguais devido a atraso na resposta</a:t>
              </a:r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2FBDE535-2111-B3C4-898A-87AAC6AE7399}"/>
              </a:ext>
            </a:extLst>
          </p:cNvPr>
          <p:cNvGrpSpPr/>
          <p:nvPr/>
        </p:nvGrpSpPr>
        <p:grpSpPr>
          <a:xfrm>
            <a:off x="4332549" y="5001734"/>
            <a:ext cx="4695704" cy="883735"/>
            <a:chOff x="3215680" y="2348880"/>
            <a:chExt cx="6902589" cy="1296144"/>
          </a:xfrm>
        </p:grpSpPr>
        <p:sp>
          <p:nvSpPr>
            <p:cNvPr id="16" name="Rectangle: Rounded Corners 11">
              <a:extLst>
                <a:ext uri="{FF2B5EF4-FFF2-40B4-BE49-F238E27FC236}">
                  <a16:creationId xmlns:a16="http://schemas.microsoft.com/office/drawing/2014/main" id="{1A69D342-F1EE-24E6-C076-E9F2AAD41727}"/>
                </a:ext>
              </a:extLst>
            </p:cNvPr>
            <p:cNvSpPr/>
            <p:nvPr/>
          </p:nvSpPr>
          <p:spPr>
            <a:xfrm>
              <a:off x="3215680" y="2348880"/>
              <a:ext cx="2304256" cy="1296144"/>
            </a:xfrm>
            <a:prstGeom prst="roundRect">
              <a:avLst>
                <a:gd name="adj" fmla="val 9510"/>
              </a:avLst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2800" b="1" kern="1200" dirty="0" err="1">
                  <a:solidFill>
                    <a:prstClr val="white"/>
                  </a:solidFill>
                  <a:latin typeface="+mj-lt"/>
                </a:rPr>
                <a:t>QoS</a:t>
              </a:r>
              <a:r>
                <a:rPr lang="pt-BR" sz="2800" b="1" kern="1200" dirty="0">
                  <a:solidFill>
                    <a:prstClr val="white"/>
                  </a:solidFill>
                  <a:latin typeface="+mj-lt"/>
                </a:rPr>
                <a:t> 2</a:t>
              </a:r>
            </a:p>
          </p:txBody>
        </p:sp>
        <p:sp>
          <p:nvSpPr>
            <p:cNvPr id="17" name="Rectangle: Rounded Corners 12">
              <a:extLst>
                <a:ext uri="{FF2B5EF4-FFF2-40B4-BE49-F238E27FC236}">
                  <a16:creationId xmlns:a16="http://schemas.microsoft.com/office/drawing/2014/main" id="{14197581-9C75-C997-707E-A8A692954100}"/>
                </a:ext>
              </a:extLst>
            </p:cNvPr>
            <p:cNvSpPr/>
            <p:nvPr/>
          </p:nvSpPr>
          <p:spPr>
            <a:xfrm>
              <a:off x="3320419" y="2461355"/>
              <a:ext cx="2094778" cy="1071194"/>
            </a:xfrm>
            <a:prstGeom prst="roundRect">
              <a:avLst>
                <a:gd name="adj" fmla="val 9510"/>
              </a:avLst>
            </a:prstGeom>
            <a:noFill/>
            <a:ln w="3175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8" name="Rectangle: Rounded Corners 13">
              <a:extLst>
                <a:ext uri="{FF2B5EF4-FFF2-40B4-BE49-F238E27FC236}">
                  <a16:creationId xmlns:a16="http://schemas.microsoft.com/office/drawing/2014/main" id="{9E54425D-44AA-1895-6A35-4AC1D0B27890}"/>
                </a:ext>
              </a:extLst>
            </p:cNvPr>
            <p:cNvSpPr/>
            <p:nvPr/>
          </p:nvSpPr>
          <p:spPr>
            <a:xfrm>
              <a:off x="5591946" y="2348880"/>
              <a:ext cx="4526323" cy="1296144"/>
            </a:xfrm>
            <a:prstGeom prst="roundRect">
              <a:avLst>
                <a:gd name="adj" fmla="val 951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14313" indent="-214313" defTabSz="685800">
                <a:buClrTx/>
                <a:buFont typeface="Arial" panose="020B0604020202020204" pitchFamily="34" charset="0"/>
                <a:buChar char="•"/>
              </a:pPr>
              <a:r>
                <a:rPr lang="pt-BR" sz="1200" kern="1200" dirty="0">
                  <a:solidFill>
                    <a:prstClr val="black"/>
                  </a:solidFill>
                  <a:latin typeface="+mj-lt"/>
                </a:rPr>
                <a:t>Garante a entrega da mensagem exatamente uma vez com confirmação de entrega. É o mais próximo do TCP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0491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Segurança e Qualidade de Serviço</a:t>
            </a:r>
            <a:endParaRPr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8AC1598-B53F-CB9B-EDBF-25638A56C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1" b="1919"/>
          <a:stretch/>
        </p:blipFill>
        <p:spPr>
          <a:xfrm>
            <a:off x="776562" y="1397645"/>
            <a:ext cx="7590877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29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471" y="103174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1784" y="34290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"/>
          <p:cNvSpPr txBox="1"/>
          <p:nvPr/>
        </p:nvSpPr>
        <p:spPr>
          <a:xfrm>
            <a:off x="1683010" y="3105835"/>
            <a:ext cx="577798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06 – MQTT</a:t>
            </a:r>
            <a:endParaRPr dirty="0"/>
          </a:p>
        </p:txBody>
      </p:sp>
      <p:grpSp>
        <p:nvGrpSpPr>
          <p:cNvPr id="135" name="Google Shape;135;p2"/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36" name="Google Shape;136;p2"/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Prof. Airton Y. C. Toyofuku </a:t>
              </a:r>
              <a:endParaRPr/>
            </a:p>
          </p:txBody>
        </p:sp>
        <p:grpSp>
          <p:nvGrpSpPr>
            <p:cNvPr id="137" name="Google Shape;137;p2"/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38" name="Google Shape;138;p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" name="Google Shape;141;p2"/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profairton.toyofuku@fiap.com.br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2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Engenharia de Software</a:t>
            </a:r>
            <a:endParaRPr sz="3497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cap="non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EDGE COMPUTING &amp; COMPUTER SYSTEMS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8EFE1F8-E8FB-C5AC-A50A-D4C3CFB0C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26" y="820618"/>
            <a:ext cx="8252749" cy="521676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641EA-ABC8-08F2-FF4E-DB4AD5CDAF46}"/>
              </a:ext>
            </a:extLst>
          </p:cNvPr>
          <p:cNvSpPr txBox="1"/>
          <p:nvPr/>
        </p:nvSpPr>
        <p:spPr>
          <a:xfrm>
            <a:off x="781291" y="6037382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https://slideplayer.com.br/slide/17973962/</a:t>
            </a:r>
          </a:p>
        </p:txBody>
      </p:sp>
    </p:spTree>
    <p:extLst>
      <p:ext uri="{BB962C8B-B14F-4D97-AF65-F5344CB8AC3E}">
        <p14:creationId xmlns:p14="http://schemas.microsoft.com/office/powerpoint/2010/main" val="2597416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173" name="Imagem 172">
            <a:extLst>
              <a:ext uri="{FF2B5EF4-FFF2-40B4-BE49-F238E27FC236}">
                <a16:creationId xmlns:a16="http://schemas.microsoft.com/office/drawing/2014/main" id="{EF4522DD-41F2-D628-7F8A-1A72D729E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2"/>
          <a:stretch/>
        </p:blipFill>
        <p:spPr>
          <a:xfrm>
            <a:off x="-1" y="841195"/>
            <a:ext cx="2428211" cy="5675351"/>
          </a:xfrm>
          <a:prstGeom prst="rect">
            <a:avLst/>
          </a:prstGeom>
        </p:spPr>
      </p:pic>
      <p:sp>
        <p:nvSpPr>
          <p:cNvPr id="178" name="ZoneTexte 54 - 3">
            <a:extLst>
              <a:ext uri="{FF2B5EF4-FFF2-40B4-BE49-F238E27FC236}">
                <a16:creationId xmlns:a16="http://schemas.microsoft.com/office/drawing/2014/main" id="{9E90C8F3-4E72-7AE0-2CAB-CB265C95533F}"/>
              </a:ext>
            </a:extLst>
          </p:cNvPr>
          <p:cNvSpPr txBox="1"/>
          <p:nvPr/>
        </p:nvSpPr>
        <p:spPr>
          <a:xfrm>
            <a:off x="2979869" y="2153026"/>
            <a:ext cx="5978936" cy="7015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defTabSz="685800">
              <a:buClrTx/>
            </a:pPr>
            <a:r>
              <a:rPr lang="pt-BR" sz="2000" b="1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Várias implementações de </a:t>
            </a:r>
            <a:r>
              <a:rPr lang="pt-BR" sz="2000" b="1" kern="1200" dirty="0" err="1">
                <a:solidFill>
                  <a:srgbClr val="203864"/>
                </a:solidFill>
                <a:latin typeface="+mj-lt"/>
                <a:ea typeface="+mn-ea"/>
                <a:cs typeface="+mn-cs"/>
              </a:rPr>
              <a:t>Clients</a:t>
            </a:r>
            <a:r>
              <a:rPr lang="pt-BR" sz="2000" b="1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 e Brokers:</a:t>
            </a:r>
          </a:p>
          <a:p>
            <a:pPr defTabSz="685800">
              <a:buClrTx/>
            </a:pPr>
            <a:r>
              <a:rPr lang="pt-BR" sz="2000" b="1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	- Open </a:t>
            </a:r>
            <a:r>
              <a:rPr lang="pt-BR" sz="2000" b="1" kern="1200" dirty="0" err="1">
                <a:solidFill>
                  <a:srgbClr val="203864"/>
                </a:solidFill>
                <a:latin typeface="+mj-lt"/>
                <a:ea typeface="+mn-ea"/>
                <a:cs typeface="+mn-cs"/>
              </a:rPr>
              <a:t>Source</a:t>
            </a:r>
            <a:r>
              <a:rPr lang="pt-BR" sz="2000" b="1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 ou Não;</a:t>
            </a:r>
          </a:p>
          <a:p>
            <a:pPr defTabSz="685800">
              <a:buClrTx/>
            </a:pPr>
            <a:r>
              <a:rPr lang="pt-BR" sz="2000" b="1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	- Java, C, C#, Javascript ou Python;</a:t>
            </a:r>
          </a:p>
        </p:txBody>
      </p:sp>
      <p:sp>
        <p:nvSpPr>
          <p:cNvPr id="179" name="ZoneTexte 54 - 1">
            <a:extLst>
              <a:ext uri="{FF2B5EF4-FFF2-40B4-BE49-F238E27FC236}">
                <a16:creationId xmlns:a16="http://schemas.microsoft.com/office/drawing/2014/main" id="{CE7A14AB-E7E9-C92E-5A98-7072A6070379}"/>
              </a:ext>
            </a:extLst>
          </p:cNvPr>
          <p:cNvSpPr txBox="1"/>
          <p:nvPr/>
        </p:nvSpPr>
        <p:spPr>
          <a:xfrm>
            <a:off x="2979869" y="3640624"/>
            <a:ext cx="5978936" cy="7015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defTabSz="685800">
              <a:buClrTx/>
            </a:pPr>
            <a:r>
              <a:rPr lang="pt-BR" sz="2000" b="1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O Mais famoso é o Open </a:t>
            </a:r>
            <a:r>
              <a:rPr lang="pt-BR" sz="2000" b="1" kern="1200" dirty="0" err="1">
                <a:solidFill>
                  <a:srgbClr val="C55A11"/>
                </a:solidFill>
                <a:latin typeface="+mj-lt"/>
                <a:ea typeface="+mn-ea"/>
                <a:cs typeface="+mn-cs"/>
              </a:rPr>
              <a:t>Source</a:t>
            </a:r>
            <a:r>
              <a:rPr lang="pt-BR" sz="2000" b="1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 MOSQUITTO</a:t>
            </a:r>
          </a:p>
          <a:p>
            <a:pPr defTabSz="685800">
              <a:buClrTx/>
            </a:pPr>
            <a:r>
              <a:rPr lang="pt-BR" sz="2000" b="1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	- Windows, Mac, Linux, </a:t>
            </a:r>
            <a:r>
              <a:rPr lang="pt-BR" sz="2000" b="1" kern="1200" dirty="0" err="1">
                <a:solidFill>
                  <a:srgbClr val="C55A11"/>
                </a:solidFill>
                <a:latin typeface="+mj-lt"/>
                <a:ea typeface="+mn-ea"/>
                <a:cs typeface="+mn-cs"/>
              </a:rPr>
              <a:t>Raspberry</a:t>
            </a:r>
            <a:r>
              <a:rPr lang="pt-BR" sz="2000" b="1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, </a:t>
            </a:r>
            <a:r>
              <a:rPr lang="pt-BR" sz="2000" b="1" kern="1200" dirty="0" err="1">
                <a:solidFill>
                  <a:srgbClr val="C55A11"/>
                </a:solidFill>
                <a:latin typeface="+mj-lt"/>
                <a:ea typeface="+mn-ea"/>
                <a:cs typeface="+mn-cs"/>
              </a:rPr>
              <a:t>etc</a:t>
            </a:r>
            <a:r>
              <a:rPr lang="pt-BR" sz="2000" b="1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;</a:t>
            </a:r>
          </a:p>
          <a:p>
            <a:pPr defTabSz="685800">
              <a:buClrTx/>
            </a:pPr>
            <a:endParaRPr lang="pt-BR" sz="2000" b="1" kern="1200" dirty="0">
              <a:solidFill>
                <a:srgbClr val="C55A11"/>
              </a:solidFill>
              <a:latin typeface="+mj-lt"/>
              <a:ea typeface="+mn-ea"/>
              <a:cs typeface="+mn-cs"/>
            </a:endParaRPr>
          </a:p>
          <a:p>
            <a:pPr defTabSz="685800">
              <a:buClrTx/>
            </a:pPr>
            <a:r>
              <a:rPr lang="pt-BR" sz="2000" b="1" kern="1200" dirty="0">
                <a:solidFill>
                  <a:srgbClr val="C55A11"/>
                </a:solidFill>
                <a:latin typeface="+mj-lt"/>
                <a:ea typeface="+mn-ea"/>
                <a:cs typeface="+mn-cs"/>
              </a:rPr>
              <a:t>Mas existem outros como o </a:t>
            </a:r>
            <a:r>
              <a:rPr lang="pt-BR" sz="2000" b="1" kern="1200" dirty="0" err="1">
                <a:solidFill>
                  <a:srgbClr val="C55A11"/>
                </a:solidFill>
                <a:latin typeface="+mj-lt"/>
                <a:ea typeface="+mn-ea"/>
                <a:cs typeface="+mn-cs"/>
              </a:rPr>
              <a:t>HiveMQ</a:t>
            </a:r>
            <a:endParaRPr lang="pt-BR" sz="2000" b="1" kern="1200" dirty="0">
              <a:solidFill>
                <a:srgbClr val="C55A1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80" name="ZoneTexte 54 - 2">
            <a:extLst>
              <a:ext uri="{FF2B5EF4-FFF2-40B4-BE49-F238E27FC236}">
                <a16:creationId xmlns:a16="http://schemas.microsoft.com/office/drawing/2014/main" id="{EE8FE94E-34FB-8C1D-B43E-1E430505643D}"/>
              </a:ext>
            </a:extLst>
          </p:cNvPr>
          <p:cNvSpPr txBox="1"/>
          <p:nvPr/>
        </p:nvSpPr>
        <p:spPr>
          <a:xfrm>
            <a:off x="2979869" y="5024050"/>
            <a:ext cx="5978936" cy="7015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defTabSz="685800">
              <a:buClrTx/>
            </a:pPr>
            <a:r>
              <a:rPr lang="pt-BR" sz="2000" b="1" kern="1200" dirty="0">
                <a:solidFill>
                  <a:srgbClr val="ED145B"/>
                </a:solidFill>
                <a:latin typeface="+mj-lt"/>
                <a:ea typeface="+mn-ea"/>
                <a:cs typeface="+mn-cs"/>
              </a:rPr>
              <a:t>Existem muitos Brokers privados </a:t>
            </a:r>
          </a:p>
        </p:txBody>
      </p:sp>
      <p:cxnSp>
        <p:nvCxnSpPr>
          <p:cNvPr id="181" name="Straight Connector 67">
            <a:extLst>
              <a:ext uri="{FF2B5EF4-FFF2-40B4-BE49-F238E27FC236}">
                <a16:creationId xmlns:a16="http://schemas.microsoft.com/office/drawing/2014/main" id="{D21307D4-AF8F-3F35-2CA1-B8CCA1E03703}"/>
              </a:ext>
            </a:extLst>
          </p:cNvPr>
          <p:cNvCxnSpPr>
            <a:cxnSpLocks/>
          </p:cNvCxnSpPr>
          <p:nvPr/>
        </p:nvCxnSpPr>
        <p:spPr>
          <a:xfrm>
            <a:off x="2876310" y="3091330"/>
            <a:ext cx="5678645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88">
            <a:extLst>
              <a:ext uri="{FF2B5EF4-FFF2-40B4-BE49-F238E27FC236}">
                <a16:creationId xmlns:a16="http://schemas.microsoft.com/office/drawing/2014/main" id="{D57CD680-A428-5E04-B367-FD82E5862B2D}"/>
              </a:ext>
            </a:extLst>
          </p:cNvPr>
          <p:cNvCxnSpPr>
            <a:cxnSpLocks/>
          </p:cNvCxnSpPr>
          <p:nvPr/>
        </p:nvCxnSpPr>
        <p:spPr>
          <a:xfrm>
            <a:off x="2876310" y="4787273"/>
            <a:ext cx="5659114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806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F0FD73-8212-D8AC-DAA1-8235E76A3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4870"/>
            <a:ext cx="9144000" cy="2488259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1883ACB5-570C-E90F-B482-7F6C2A9F4A57}"/>
              </a:ext>
            </a:extLst>
          </p:cNvPr>
          <p:cNvSpPr/>
          <p:nvPr/>
        </p:nvSpPr>
        <p:spPr>
          <a:xfrm>
            <a:off x="6805914" y="1539433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AD20A18-1C64-CBE5-8198-1F14512BD2D6}"/>
              </a:ext>
            </a:extLst>
          </p:cNvPr>
          <p:cNvSpPr txBox="1"/>
          <p:nvPr/>
        </p:nvSpPr>
        <p:spPr>
          <a:xfrm>
            <a:off x="2286000" y="543602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https://www.hivemq.com/</a:t>
            </a:r>
          </a:p>
        </p:txBody>
      </p:sp>
    </p:spTree>
    <p:extLst>
      <p:ext uri="{BB962C8B-B14F-4D97-AF65-F5344CB8AC3E}">
        <p14:creationId xmlns:p14="http://schemas.microsoft.com/office/powerpoint/2010/main" val="338689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1C6860-DCC4-4095-4DD8-CC2D46102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1069"/>
            <a:ext cx="9144000" cy="4435861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1883ACB5-570C-E90F-B482-7F6C2A9F4A57}"/>
              </a:ext>
            </a:extLst>
          </p:cNvPr>
          <p:cNvSpPr/>
          <p:nvPr/>
        </p:nvSpPr>
        <p:spPr>
          <a:xfrm rot="10800000">
            <a:off x="1817224" y="4961542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391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0BD6F-2A01-2DE6-8AA2-02A96B162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168"/>
            <a:ext cx="9144000" cy="4409663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1883ACB5-570C-E90F-B482-7F6C2A9F4A57}"/>
              </a:ext>
            </a:extLst>
          </p:cNvPr>
          <p:cNvSpPr/>
          <p:nvPr/>
        </p:nvSpPr>
        <p:spPr>
          <a:xfrm>
            <a:off x="7500394" y="1003001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936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BD669F9-9712-FEC6-65D8-F61799127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171575"/>
            <a:ext cx="8001000" cy="4514850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1883ACB5-570C-E90F-B482-7F6C2A9F4A57}"/>
              </a:ext>
            </a:extLst>
          </p:cNvPr>
          <p:cNvSpPr/>
          <p:nvPr/>
        </p:nvSpPr>
        <p:spPr>
          <a:xfrm>
            <a:off x="7407797" y="4023993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826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2E92FE-573C-6316-ABD8-905B2F2D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41196"/>
            <a:ext cx="7958050" cy="5701693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1883ACB5-570C-E90F-B482-7F6C2A9F4A57}"/>
              </a:ext>
            </a:extLst>
          </p:cNvPr>
          <p:cNvSpPr/>
          <p:nvPr/>
        </p:nvSpPr>
        <p:spPr>
          <a:xfrm>
            <a:off x="7373072" y="5274059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511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B44A45-E754-F78C-086F-0F8E734AE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41196"/>
            <a:ext cx="6794628" cy="5200979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1883ACB5-570C-E90F-B482-7F6C2A9F4A57}"/>
              </a:ext>
            </a:extLst>
          </p:cNvPr>
          <p:cNvSpPr/>
          <p:nvPr/>
        </p:nvSpPr>
        <p:spPr>
          <a:xfrm rot="5400000">
            <a:off x="5046561" y="2544647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xplosão: 8 Pontos 4">
            <a:extLst>
              <a:ext uri="{FF2B5EF4-FFF2-40B4-BE49-F238E27FC236}">
                <a16:creationId xmlns:a16="http://schemas.microsoft.com/office/drawing/2014/main" id="{600E0164-AD4E-A92B-F92F-E4DF213BE334}"/>
              </a:ext>
            </a:extLst>
          </p:cNvPr>
          <p:cNvSpPr/>
          <p:nvPr/>
        </p:nvSpPr>
        <p:spPr>
          <a:xfrm>
            <a:off x="5851291" y="1886673"/>
            <a:ext cx="2343873" cy="2208981"/>
          </a:xfrm>
          <a:prstGeom prst="irregularSeal1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Exemplo de uso com Arduino</a:t>
            </a:r>
          </a:p>
        </p:txBody>
      </p:sp>
    </p:spTree>
    <p:extLst>
      <p:ext uri="{BB962C8B-B14F-4D97-AF65-F5344CB8AC3E}">
        <p14:creationId xmlns:p14="http://schemas.microsoft.com/office/powerpoint/2010/main" val="1032610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D1AFBB3-496C-F9D0-6070-B0168D449E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212" b="50280"/>
          <a:stretch/>
        </p:blipFill>
        <p:spPr>
          <a:xfrm>
            <a:off x="16905" y="1562582"/>
            <a:ext cx="8478913" cy="3738623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1883ACB5-570C-E90F-B482-7F6C2A9F4A57}"/>
              </a:ext>
            </a:extLst>
          </p:cNvPr>
          <p:cNvSpPr/>
          <p:nvPr/>
        </p:nvSpPr>
        <p:spPr>
          <a:xfrm rot="10800000">
            <a:off x="7130004" y="4035568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7A978FC4-B30F-EA4C-4BDD-312DC8BE6F60}"/>
              </a:ext>
            </a:extLst>
          </p:cNvPr>
          <p:cNvSpPr/>
          <p:nvPr/>
        </p:nvSpPr>
        <p:spPr>
          <a:xfrm rot="5400000">
            <a:off x="4898020" y="4035568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xplosão: 8 Pontos 4">
            <a:extLst>
              <a:ext uri="{FF2B5EF4-FFF2-40B4-BE49-F238E27FC236}">
                <a16:creationId xmlns:a16="http://schemas.microsoft.com/office/drawing/2014/main" id="{CDA54099-3105-F295-EFE2-EC94078A3A62}"/>
              </a:ext>
            </a:extLst>
          </p:cNvPr>
          <p:cNvSpPr/>
          <p:nvPr/>
        </p:nvSpPr>
        <p:spPr>
          <a:xfrm>
            <a:off x="5218252" y="4637450"/>
            <a:ext cx="2343873" cy="2208981"/>
          </a:xfrm>
          <a:prstGeom prst="irregularSeal1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Endereço e Porta do nosso Broker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BF305AC-10E7-1FE5-4BF3-6D1BCC5A7E42}"/>
              </a:ext>
            </a:extLst>
          </p:cNvPr>
          <p:cNvSpPr txBox="1"/>
          <p:nvPr/>
        </p:nvSpPr>
        <p:spPr>
          <a:xfrm>
            <a:off x="18831" y="6170204"/>
            <a:ext cx="5416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http://f51b82cd90004b3e8be11ecdb9ec196b.s2.eu.hivemq.cloud</a:t>
            </a:r>
          </a:p>
        </p:txBody>
      </p:sp>
    </p:spTree>
    <p:extLst>
      <p:ext uri="{BB962C8B-B14F-4D97-AF65-F5344CB8AC3E}">
        <p14:creationId xmlns:p14="http://schemas.microsoft.com/office/powerpoint/2010/main" val="2589765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3FE2C02-99B3-1D94-9EC5-9EC16AB1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6583"/>
            <a:ext cx="9144000" cy="3524834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9B3B493B-9FF5-73FE-B590-A08025A3572F}"/>
              </a:ext>
            </a:extLst>
          </p:cNvPr>
          <p:cNvSpPr/>
          <p:nvPr/>
        </p:nvSpPr>
        <p:spPr>
          <a:xfrm rot="10800000">
            <a:off x="6493396" y="2195193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210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49" name="Google Shape;149;p3"/>
          <p:cNvSpPr txBox="1"/>
          <p:nvPr/>
        </p:nvSpPr>
        <p:spPr>
          <a:xfrm>
            <a:off x="683568" y="1877832"/>
            <a:ext cx="462534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 dirty="0">
                <a:solidFill>
                  <a:schemeClr val="dk1"/>
                </a:solidFill>
              </a:rPr>
              <a:t>O que é o protocolo MQTT?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 dirty="0">
                <a:solidFill>
                  <a:schemeClr val="dk1"/>
                </a:solidFill>
              </a:rPr>
              <a:t>Vantagens;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 dirty="0">
                <a:solidFill>
                  <a:schemeClr val="dk1"/>
                </a:solidFill>
              </a:rPr>
              <a:t>Desvantagens;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 dirty="0">
                <a:solidFill>
                  <a:schemeClr val="dk1"/>
                </a:solidFill>
              </a:rPr>
              <a:t>Componentes do Modelo;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 dirty="0">
                <a:solidFill>
                  <a:schemeClr val="dk1"/>
                </a:solidFill>
              </a:rPr>
              <a:t>Segurança e Qualidade de Serviço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 dirty="0">
                <a:solidFill>
                  <a:schemeClr val="dk1"/>
                </a:solidFill>
              </a:rPr>
              <a:t>Implementações e Exemplo;</a:t>
            </a:r>
          </a:p>
        </p:txBody>
      </p:sp>
      <p:pic>
        <p:nvPicPr>
          <p:cNvPr id="150" name="Google Shape;15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8024" y="1231974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0EF9F5F-17F2-F150-72B5-1E7F21020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2942"/>
            <a:ext cx="9144000" cy="2372116"/>
          </a:xfrm>
          <a:prstGeom prst="rect">
            <a:avLst/>
          </a:prstGeom>
        </p:spPr>
      </p:pic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51EE32C7-0854-483D-B104-0BF1BEFE58F1}"/>
              </a:ext>
            </a:extLst>
          </p:cNvPr>
          <p:cNvSpPr/>
          <p:nvPr/>
        </p:nvSpPr>
        <p:spPr>
          <a:xfrm rot="10800000">
            <a:off x="925973" y="4192582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4067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47DC5B-541A-646D-52CA-07868468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97" y="828725"/>
            <a:ext cx="7156206" cy="5200550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9C51A2E1-47AA-FB1A-9593-45437A4EAC1B}"/>
              </a:ext>
            </a:extLst>
          </p:cNvPr>
          <p:cNvSpPr/>
          <p:nvPr/>
        </p:nvSpPr>
        <p:spPr>
          <a:xfrm rot="16200000">
            <a:off x="756616" y="2438262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xplosão: 8 Pontos 9">
            <a:extLst>
              <a:ext uri="{FF2B5EF4-FFF2-40B4-BE49-F238E27FC236}">
                <a16:creationId xmlns:a16="http://schemas.microsoft.com/office/drawing/2014/main" id="{8BBDD335-88D1-5283-78C3-A7ADA8FC7948}"/>
              </a:ext>
            </a:extLst>
          </p:cNvPr>
          <p:cNvSpPr/>
          <p:nvPr/>
        </p:nvSpPr>
        <p:spPr>
          <a:xfrm>
            <a:off x="228601" y="3429001"/>
            <a:ext cx="1843268" cy="1687010"/>
          </a:xfrm>
          <a:prstGeom prst="irregularSeal1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Crie um tópico: teste</a:t>
            </a:r>
          </a:p>
        </p:txBody>
      </p:sp>
    </p:spTree>
    <p:extLst>
      <p:ext uri="{BB962C8B-B14F-4D97-AF65-F5344CB8AC3E}">
        <p14:creationId xmlns:p14="http://schemas.microsoft.com/office/powerpoint/2010/main" val="3323943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47DC5B-541A-646D-52CA-07868468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97" y="828725"/>
            <a:ext cx="7156206" cy="5200550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9C51A2E1-47AA-FB1A-9593-45437A4EAC1B}"/>
              </a:ext>
            </a:extLst>
          </p:cNvPr>
          <p:cNvSpPr/>
          <p:nvPr/>
        </p:nvSpPr>
        <p:spPr>
          <a:xfrm rot="10800000">
            <a:off x="1707108" y="3431685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xplosão: 8 Pontos 9">
            <a:extLst>
              <a:ext uri="{FF2B5EF4-FFF2-40B4-BE49-F238E27FC236}">
                <a16:creationId xmlns:a16="http://schemas.microsoft.com/office/drawing/2014/main" id="{8BBDD335-88D1-5283-78C3-A7ADA8FC7948}"/>
              </a:ext>
            </a:extLst>
          </p:cNvPr>
          <p:cNvSpPr/>
          <p:nvPr/>
        </p:nvSpPr>
        <p:spPr>
          <a:xfrm>
            <a:off x="1260036" y="1471776"/>
            <a:ext cx="1843268" cy="1687010"/>
          </a:xfrm>
          <a:prstGeom prst="irregularSeal1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Click em </a:t>
            </a:r>
            <a:r>
              <a:rPr lang="pt-BR" dirty="0" err="1"/>
              <a:t>subscribe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1004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EC01AAD-38BB-DDF0-9CCB-357E0A52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83" y="1197549"/>
            <a:ext cx="7315199" cy="4983309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3564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94E21C7-1FB7-8DAF-26DF-DFED0547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496" y="1237814"/>
            <a:ext cx="6123008" cy="4382372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4" name="Explosão: 8 Pontos 3">
            <a:extLst>
              <a:ext uri="{FF2B5EF4-FFF2-40B4-BE49-F238E27FC236}">
                <a16:creationId xmlns:a16="http://schemas.microsoft.com/office/drawing/2014/main" id="{A3E4A50E-1533-4D12-2A9E-1AE514A46086}"/>
              </a:ext>
            </a:extLst>
          </p:cNvPr>
          <p:cNvSpPr/>
          <p:nvPr/>
        </p:nvSpPr>
        <p:spPr>
          <a:xfrm rot="20504053">
            <a:off x="711355" y="3728650"/>
            <a:ext cx="2802583" cy="2622879"/>
          </a:xfrm>
          <a:prstGeom prst="irregularSeal1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Baixe o </a:t>
            </a:r>
            <a:r>
              <a:rPr lang="pt-BR" dirty="0" err="1"/>
              <a:t>MyMQTT</a:t>
            </a:r>
            <a:r>
              <a:rPr lang="pt-BR" dirty="0"/>
              <a:t> no Smartphone</a:t>
            </a:r>
          </a:p>
        </p:txBody>
      </p:sp>
    </p:spTree>
    <p:extLst>
      <p:ext uri="{BB962C8B-B14F-4D97-AF65-F5344CB8AC3E}">
        <p14:creationId xmlns:p14="http://schemas.microsoft.com/office/powerpoint/2010/main" val="1561557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86E154-5FF2-E6C9-4D3C-A1ED45827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1" y="1342665"/>
            <a:ext cx="2031503" cy="4398382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4BA3A21E-A0C7-E2E0-0911-120032191B1B}"/>
              </a:ext>
            </a:extLst>
          </p:cNvPr>
          <p:cNvGrpSpPr>
            <a:grpSpLocks noChangeAspect="1"/>
          </p:cNvGrpSpPr>
          <p:nvPr/>
        </p:nvGrpSpPr>
        <p:grpSpPr>
          <a:xfrm>
            <a:off x="2379504" y="1342661"/>
            <a:ext cx="2031504" cy="4398385"/>
            <a:chOff x="3873532" y="995418"/>
            <a:chExt cx="2317517" cy="5017628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36EBF1C-3C2D-12B2-7B6F-3D66D33BB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3532" y="995418"/>
              <a:ext cx="2317517" cy="5017628"/>
            </a:xfrm>
            <a:prstGeom prst="rect">
              <a:avLst/>
            </a:prstGeom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3EE40A8-013D-D0C6-99A5-28B72139F850}"/>
                </a:ext>
              </a:extLst>
            </p:cNvPr>
            <p:cNvSpPr/>
            <p:nvPr/>
          </p:nvSpPr>
          <p:spPr>
            <a:xfrm>
              <a:off x="4016375" y="3908425"/>
              <a:ext cx="749300" cy="21272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A039A90-271F-0626-BBF4-6D50EA39FB57}"/>
              </a:ext>
            </a:extLst>
          </p:cNvPr>
          <p:cNvGrpSpPr>
            <a:grpSpLocks noChangeAspect="1"/>
          </p:cNvGrpSpPr>
          <p:nvPr/>
        </p:nvGrpSpPr>
        <p:grpSpPr>
          <a:xfrm>
            <a:off x="4677828" y="1342661"/>
            <a:ext cx="2031504" cy="4398385"/>
            <a:chOff x="5467358" y="995418"/>
            <a:chExt cx="2317517" cy="5017628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BD6EB83C-7D31-7783-84AD-FEA01EB19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7358" y="995418"/>
              <a:ext cx="2317517" cy="5017628"/>
            </a:xfrm>
            <a:prstGeom prst="rect">
              <a:avLst/>
            </a:prstGeom>
          </p:spPr>
        </p:pic>
        <p:sp>
          <p:nvSpPr>
            <p:cNvPr id="12" name="Seta: para Baixo 11">
              <a:extLst>
                <a:ext uri="{FF2B5EF4-FFF2-40B4-BE49-F238E27FC236}">
                  <a16:creationId xmlns:a16="http://schemas.microsoft.com/office/drawing/2014/main" id="{C28BBC1C-5FED-D64A-EB60-EB6100C671DB}"/>
                </a:ext>
              </a:extLst>
            </p:cNvPr>
            <p:cNvSpPr/>
            <p:nvPr/>
          </p:nvSpPr>
          <p:spPr>
            <a:xfrm>
              <a:off x="6383375" y="4632467"/>
              <a:ext cx="474562" cy="844953"/>
            </a:xfrm>
            <a:prstGeom prst="downArrow">
              <a:avLst/>
            </a:prstGeom>
            <a:solidFill>
              <a:srgbClr val="ED145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45BEDBBA-5B04-909A-7B8F-9E2C37F2599C}"/>
              </a:ext>
            </a:extLst>
          </p:cNvPr>
          <p:cNvGrpSpPr/>
          <p:nvPr/>
        </p:nvGrpSpPr>
        <p:grpSpPr>
          <a:xfrm>
            <a:off x="6976153" y="1342661"/>
            <a:ext cx="2031505" cy="4398385"/>
            <a:chOff x="6341181" y="995418"/>
            <a:chExt cx="2031505" cy="4398385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83BC4BA5-D00E-BC74-14EE-3F98CB0CD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41181" y="995418"/>
              <a:ext cx="2031505" cy="4398385"/>
            </a:xfrm>
            <a:prstGeom prst="rect">
              <a:avLst/>
            </a:prstGeom>
          </p:spPr>
        </p:pic>
        <p:sp>
          <p:nvSpPr>
            <p:cNvPr id="16" name="Seta: para Baixo 15">
              <a:extLst>
                <a:ext uri="{FF2B5EF4-FFF2-40B4-BE49-F238E27FC236}">
                  <a16:creationId xmlns:a16="http://schemas.microsoft.com/office/drawing/2014/main" id="{744E5590-7616-F55C-E551-63D6E28A986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768091" y="2230754"/>
              <a:ext cx="426257" cy="816213"/>
            </a:xfrm>
            <a:prstGeom prst="downArrow">
              <a:avLst/>
            </a:prstGeom>
            <a:solidFill>
              <a:srgbClr val="ED145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767551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6A0C4F-F2AC-38FA-5A0A-3BE2F9D8D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" y="0"/>
            <a:ext cx="9037413" cy="6858000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9C51A2E1-47AA-FB1A-9593-45437A4EAC1B}"/>
              </a:ext>
            </a:extLst>
          </p:cNvPr>
          <p:cNvSpPr/>
          <p:nvPr/>
        </p:nvSpPr>
        <p:spPr>
          <a:xfrm rot="5400000">
            <a:off x="1724626" y="5459254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9153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6A0C4F-F2AC-38FA-5A0A-3BE2F9D8D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" y="0"/>
            <a:ext cx="9037413" cy="6858000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9C51A2E1-47AA-FB1A-9593-45437A4EAC1B}"/>
              </a:ext>
            </a:extLst>
          </p:cNvPr>
          <p:cNvSpPr/>
          <p:nvPr/>
        </p:nvSpPr>
        <p:spPr>
          <a:xfrm rot="10800000">
            <a:off x="7130004" y="4035568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3034346-09EC-ADAC-16C9-93E1DC3C8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730" y="1079500"/>
            <a:ext cx="2399119" cy="51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33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9C51A2E1-47AA-FB1A-9593-45437A4EAC1B}"/>
              </a:ext>
            </a:extLst>
          </p:cNvPr>
          <p:cNvSpPr/>
          <p:nvPr/>
        </p:nvSpPr>
        <p:spPr>
          <a:xfrm rot="5400000">
            <a:off x="7411433" y="1454414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FE5703D-C6D8-08B8-DD4D-2A65496921C3}"/>
              </a:ext>
            </a:extLst>
          </p:cNvPr>
          <p:cNvGrpSpPr>
            <a:grpSpLocks noChangeAspect="1"/>
          </p:cNvGrpSpPr>
          <p:nvPr/>
        </p:nvGrpSpPr>
        <p:grpSpPr>
          <a:xfrm>
            <a:off x="1167604" y="1018571"/>
            <a:ext cx="2436463" cy="5275157"/>
            <a:chOff x="5467358" y="995418"/>
            <a:chExt cx="2317517" cy="501762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E07C3AA-3194-B882-C8AD-04075003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7358" y="995418"/>
              <a:ext cx="2317517" cy="5017628"/>
            </a:xfrm>
            <a:prstGeom prst="rect">
              <a:avLst/>
            </a:prstGeom>
          </p:spPr>
        </p:pic>
        <p:sp>
          <p:nvSpPr>
            <p:cNvPr id="7" name="Seta: para Baixo 6">
              <a:extLst>
                <a:ext uri="{FF2B5EF4-FFF2-40B4-BE49-F238E27FC236}">
                  <a16:creationId xmlns:a16="http://schemas.microsoft.com/office/drawing/2014/main" id="{911E0ECB-9615-CACD-6885-B0F01C7BF5BC}"/>
                </a:ext>
              </a:extLst>
            </p:cNvPr>
            <p:cNvSpPr/>
            <p:nvPr/>
          </p:nvSpPr>
          <p:spPr>
            <a:xfrm>
              <a:off x="7162426" y="4566446"/>
              <a:ext cx="474562" cy="844953"/>
            </a:xfrm>
            <a:prstGeom prst="downArrow">
              <a:avLst/>
            </a:prstGeom>
            <a:solidFill>
              <a:srgbClr val="ED145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DC37C54B-5ED5-2149-1454-F3078AFFC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654" y="1018571"/>
            <a:ext cx="2436464" cy="5275159"/>
          </a:xfrm>
          <a:prstGeom prst="rect">
            <a:avLst/>
          </a:prstGeom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B85AA470-3AD9-2876-4C2A-4E9B863E6328}"/>
              </a:ext>
            </a:extLst>
          </p:cNvPr>
          <p:cNvSpPr/>
          <p:nvPr/>
        </p:nvSpPr>
        <p:spPr>
          <a:xfrm rot="5400000">
            <a:off x="7411433" y="1971279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B0AB2576-3F0E-3F69-4B42-F3A1CDCCB67F}"/>
              </a:ext>
            </a:extLst>
          </p:cNvPr>
          <p:cNvSpPr/>
          <p:nvPr/>
        </p:nvSpPr>
        <p:spPr>
          <a:xfrm rot="10800000">
            <a:off x="6439335" y="3006524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459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Implementações e Exemplos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71A7EC-4197-7223-4532-CA23D0F9D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8111"/>
            <a:ext cx="9144000" cy="5021777"/>
          </a:xfrm>
          <a:prstGeom prst="rect">
            <a:avLst/>
          </a:prstGeom>
        </p:spPr>
      </p:pic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C4B557D3-C29D-A74D-94F0-286FC602213E}"/>
              </a:ext>
            </a:extLst>
          </p:cNvPr>
          <p:cNvSpPr/>
          <p:nvPr/>
        </p:nvSpPr>
        <p:spPr>
          <a:xfrm rot="5400000">
            <a:off x="1786137" y="4691330"/>
            <a:ext cx="474562" cy="844952"/>
          </a:xfrm>
          <a:prstGeom prst="downArrow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558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354644" y="133350"/>
            <a:ext cx="4485993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sp>
        <p:nvSpPr>
          <p:cNvPr id="2" name="Rounded Rectangle 5 - 1">
            <a:extLst>
              <a:ext uri="{FF2B5EF4-FFF2-40B4-BE49-F238E27FC236}">
                <a16:creationId xmlns:a16="http://schemas.microsoft.com/office/drawing/2014/main" id="{6B6DE350-124E-5C9F-7AE0-966481A8A926}"/>
              </a:ext>
            </a:extLst>
          </p:cNvPr>
          <p:cNvSpPr>
            <a:spLocks/>
          </p:cNvSpPr>
          <p:nvPr/>
        </p:nvSpPr>
        <p:spPr>
          <a:xfrm>
            <a:off x="2354644" y="2537736"/>
            <a:ext cx="6406238" cy="101918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756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pt-BR" sz="1600" b="1" kern="1200" dirty="0">
                <a:solidFill>
                  <a:srgbClr val="ED145B"/>
                </a:solidFill>
              </a:rPr>
              <a:t>MQTT</a:t>
            </a:r>
            <a:r>
              <a:rPr lang="pt-BR" sz="1600" kern="1200" dirty="0">
                <a:solidFill>
                  <a:schemeClr val="tx1"/>
                </a:solidFill>
              </a:rPr>
              <a:t> – </a:t>
            </a:r>
            <a:r>
              <a:rPr lang="pt-BR" sz="1600" kern="1200" dirty="0" err="1">
                <a:solidFill>
                  <a:schemeClr val="tx1"/>
                </a:solidFill>
              </a:rPr>
              <a:t>Message</a:t>
            </a:r>
            <a:r>
              <a:rPr lang="pt-BR" sz="1600" kern="1200" dirty="0">
                <a:solidFill>
                  <a:schemeClr val="tx1"/>
                </a:solidFill>
              </a:rPr>
              <a:t> </a:t>
            </a:r>
            <a:r>
              <a:rPr lang="pt-BR" sz="1600" kern="1200" dirty="0" err="1">
                <a:solidFill>
                  <a:schemeClr val="tx1"/>
                </a:solidFill>
              </a:rPr>
              <a:t>Queue</a:t>
            </a:r>
            <a:r>
              <a:rPr lang="pt-BR" sz="1600" kern="1200" dirty="0">
                <a:solidFill>
                  <a:schemeClr val="tx1"/>
                </a:solidFill>
              </a:rPr>
              <a:t> </a:t>
            </a:r>
            <a:r>
              <a:rPr lang="pt-BR" sz="1600" kern="1200" dirty="0" err="1">
                <a:solidFill>
                  <a:schemeClr val="tx1"/>
                </a:solidFill>
              </a:rPr>
              <a:t>Telemetry</a:t>
            </a:r>
            <a:r>
              <a:rPr lang="pt-BR" sz="1600" kern="1200" dirty="0">
                <a:solidFill>
                  <a:schemeClr val="tx1"/>
                </a:solidFill>
              </a:rPr>
              <a:t> </a:t>
            </a:r>
            <a:r>
              <a:rPr lang="pt-BR" sz="1600" kern="1200" dirty="0" err="1">
                <a:solidFill>
                  <a:schemeClr val="tx1"/>
                </a:solidFill>
              </a:rPr>
              <a:t>Transport</a:t>
            </a:r>
            <a:r>
              <a:rPr lang="pt-BR" sz="1600" kern="1200" dirty="0">
                <a:solidFill>
                  <a:schemeClr val="tx1"/>
                </a:solidFill>
              </a:rPr>
              <a:t> é um protocolo leve para dispositivos de IoT e otimizado para a rede TCP/IP, criada pela IBM no final dos anos 90</a:t>
            </a:r>
          </a:p>
        </p:txBody>
      </p:sp>
      <p:grpSp>
        <p:nvGrpSpPr>
          <p:cNvPr id="12" name="Group 27">
            <a:extLst>
              <a:ext uri="{FF2B5EF4-FFF2-40B4-BE49-F238E27FC236}">
                <a16:creationId xmlns:a16="http://schemas.microsoft.com/office/drawing/2014/main" id="{28F76D82-8A81-297F-262C-F04044ABA3A0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437" y="2351492"/>
            <a:ext cx="1391677" cy="1391677"/>
            <a:chOff x="2955023" y="2855911"/>
            <a:chExt cx="2041126" cy="2041126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Circle: Hollow 322">
              <a:extLst>
                <a:ext uri="{FF2B5EF4-FFF2-40B4-BE49-F238E27FC236}">
                  <a16:creationId xmlns:a16="http://schemas.microsoft.com/office/drawing/2014/main" id="{565122A4-7769-9D6D-E3A4-B0C953C51A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7231" y="3018119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endParaRPr lang="pt-BR" sz="15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1" name="Group 29">
              <a:extLst>
                <a:ext uri="{FF2B5EF4-FFF2-40B4-BE49-F238E27FC236}">
                  <a16:creationId xmlns:a16="http://schemas.microsoft.com/office/drawing/2014/main" id="{F2E5C43A-AED1-0D33-4A24-91F9F0E05050}"/>
                </a:ext>
              </a:extLst>
            </p:cNvPr>
            <p:cNvGrpSpPr/>
            <p:nvPr/>
          </p:nvGrpSpPr>
          <p:grpSpPr>
            <a:xfrm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34" name="Trapezoid 46">
                <a:extLst>
                  <a:ext uri="{FF2B5EF4-FFF2-40B4-BE49-F238E27FC236}">
                    <a16:creationId xmlns:a16="http://schemas.microsoft.com/office/drawing/2014/main" id="{E36A4869-42B8-603D-167A-43F32FFC5811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" name="Trapezoid 47">
                <a:extLst>
                  <a:ext uri="{FF2B5EF4-FFF2-40B4-BE49-F238E27FC236}">
                    <a16:creationId xmlns:a16="http://schemas.microsoft.com/office/drawing/2014/main" id="{86073A0B-42C1-F42B-F7C8-9FF387180DE2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2" name="Group 30">
              <a:extLst>
                <a:ext uri="{FF2B5EF4-FFF2-40B4-BE49-F238E27FC236}">
                  <a16:creationId xmlns:a16="http://schemas.microsoft.com/office/drawing/2014/main" id="{52CD14B1-BFEF-EB79-3357-8BBE681481B3}"/>
                </a:ext>
              </a:extLst>
            </p:cNvPr>
            <p:cNvGrpSpPr/>
            <p:nvPr/>
          </p:nvGrpSpPr>
          <p:grpSpPr>
            <a:xfrm rot="54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32" name="Trapezoid 44">
                <a:extLst>
                  <a:ext uri="{FF2B5EF4-FFF2-40B4-BE49-F238E27FC236}">
                    <a16:creationId xmlns:a16="http://schemas.microsoft.com/office/drawing/2014/main" id="{F6FC000F-91CB-E9CC-2884-49D8E5BD9226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" name="Trapezoid 45">
                <a:extLst>
                  <a:ext uri="{FF2B5EF4-FFF2-40B4-BE49-F238E27FC236}">
                    <a16:creationId xmlns:a16="http://schemas.microsoft.com/office/drawing/2014/main" id="{3DAF5E85-A966-232F-27EE-72179DDCD5AB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3" name="Group 31">
              <a:extLst>
                <a:ext uri="{FF2B5EF4-FFF2-40B4-BE49-F238E27FC236}">
                  <a16:creationId xmlns:a16="http://schemas.microsoft.com/office/drawing/2014/main" id="{FA2DB708-575F-36ED-A1B8-03290EC7CBAE}"/>
                </a:ext>
              </a:extLst>
            </p:cNvPr>
            <p:cNvGrpSpPr/>
            <p:nvPr/>
          </p:nvGrpSpPr>
          <p:grpSpPr>
            <a:xfrm rot="18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30" name="Trapezoid 42">
                <a:extLst>
                  <a:ext uri="{FF2B5EF4-FFF2-40B4-BE49-F238E27FC236}">
                    <a16:creationId xmlns:a16="http://schemas.microsoft.com/office/drawing/2014/main" id="{0B3D312D-3175-C908-428B-2B32F77CCF8E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" name="Trapezoid 43">
                <a:extLst>
                  <a:ext uri="{FF2B5EF4-FFF2-40B4-BE49-F238E27FC236}">
                    <a16:creationId xmlns:a16="http://schemas.microsoft.com/office/drawing/2014/main" id="{4105DC61-B693-6818-61D4-18019C12CCFE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4" name="Group 32">
              <a:extLst>
                <a:ext uri="{FF2B5EF4-FFF2-40B4-BE49-F238E27FC236}">
                  <a16:creationId xmlns:a16="http://schemas.microsoft.com/office/drawing/2014/main" id="{E17C1A76-755A-6D9F-9721-6B16DDBAFD6D}"/>
                </a:ext>
              </a:extLst>
            </p:cNvPr>
            <p:cNvGrpSpPr/>
            <p:nvPr/>
          </p:nvGrpSpPr>
          <p:grpSpPr>
            <a:xfrm rot="36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28" name="Trapezoid 40">
                <a:extLst>
                  <a:ext uri="{FF2B5EF4-FFF2-40B4-BE49-F238E27FC236}">
                    <a16:creationId xmlns:a16="http://schemas.microsoft.com/office/drawing/2014/main" id="{F761F2A8-11F1-4097-48C4-FF5271DDCD41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29" name="Trapezoid 41">
                <a:extLst>
                  <a:ext uri="{FF2B5EF4-FFF2-40B4-BE49-F238E27FC236}">
                    <a16:creationId xmlns:a16="http://schemas.microsoft.com/office/drawing/2014/main" id="{4B1DE31D-BF7C-F23D-E5B0-E8993F8EE0B2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5" name="Group 33">
              <a:extLst>
                <a:ext uri="{FF2B5EF4-FFF2-40B4-BE49-F238E27FC236}">
                  <a16:creationId xmlns:a16="http://schemas.microsoft.com/office/drawing/2014/main" id="{ABB8A1AB-3220-636A-DA2B-27D0E3B0B7FD}"/>
                </a:ext>
              </a:extLst>
            </p:cNvPr>
            <p:cNvGrpSpPr/>
            <p:nvPr/>
          </p:nvGrpSpPr>
          <p:grpSpPr>
            <a:xfrm rot="72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30" name="Trapezoid 38">
                <a:extLst>
                  <a:ext uri="{FF2B5EF4-FFF2-40B4-BE49-F238E27FC236}">
                    <a16:creationId xmlns:a16="http://schemas.microsoft.com/office/drawing/2014/main" id="{CE00C653-D4AC-8B7E-3B14-FA5604D3EC9A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Trapezoid 39">
                <a:extLst>
                  <a:ext uri="{FF2B5EF4-FFF2-40B4-BE49-F238E27FC236}">
                    <a16:creationId xmlns:a16="http://schemas.microsoft.com/office/drawing/2014/main" id="{3AFB8848-B06E-DB5A-B546-850F9AF9217B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6" name="Group 34">
              <a:extLst>
                <a:ext uri="{FF2B5EF4-FFF2-40B4-BE49-F238E27FC236}">
                  <a16:creationId xmlns:a16="http://schemas.microsoft.com/office/drawing/2014/main" id="{BC3673C0-744C-5609-174A-96BD8B7182DF}"/>
                </a:ext>
              </a:extLst>
            </p:cNvPr>
            <p:cNvGrpSpPr/>
            <p:nvPr/>
          </p:nvGrpSpPr>
          <p:grpSpPr>
            <a:xfrm rot="90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28" name="Trapezoid 36">
                <a:extLst>
                  <a:ext uri="{FF2B5EF4-FFF2-40B4-BE49-F238E27FC236}">
                    <a16:creationId xmlns:a16="http://schemas.microsoft.com/office/drawing/2014/main" id="{E396D6E1-43EA-54B8-5DA6-9BCE34F5B9ED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Trapezoid 37">
                <a:extLst>
                  <a:ext uri="{FF2B5EF4-FFF2-40B4-BE49-F238E27FC236}">
                    <a16:creationId xmlns:a16="http://schemas.microsoft.com/office/drawing/2014/main" id="{E25FB5B7-CE27-9393-0BE7-EF942807A135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7" name="Oval 35">
              <a:extLst>
                <a:ext uri="{FF2B5EF4-FFF2-40B4-BE49-F238E27FC236}">
                  <a16:creationId xmlns:a16="http://schemas.microsoft.com/office/drawing/2014/main" id="{F7EB094C-0095-47CB-3AD5-5BC43E08A64D}"/>
                </a:ext>
              </a:extLst>
            </p:cNvPr>
            <p:cNvSpPr>
              <a:spLocks noChangeAspect="1"/>
            </p:cNvSpPr>
            <p:nvPr/>
          </p:nvSpPr>
          <p:spPr>
            <a:xfrm rot="20700000">
              <a:off x="3269172" y="3175844"/>
              <a:ext cx="1408186" cy="1408186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r>
                <a:rPr lang="pt-BR" sz="3600" b="1" dirty="0">
                  <a:solidFill>
                    <a:srgbClr val="203864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136" name="Group 48">
            <a:extLst>
              <a:ext uri="{FF2B5EF4-FFF2-40B4-BE49-F238E27FC236}">
                <a16:creationId xmlns:a16="http://schemas.microsoft.com/office/drawing/2014/main" id="{783E37E3-E847-6A0A-5615-D99BE9EC504B}"/>
              </a:ext>
            </a:extLst>
          </p:cNvPr>
          <p:cNvGrpSpPr>
            <a:grpSpLocks noChangeAspect="1"/>
          </p:cNvGrpSpPr>
          <p:nvPr/>
        </p:nvGrpSpPr>
        <p:grpSpPr>
          <a:xfrm>
            <a:off x="1492061" y="3493412"/>
            <a:ext cx="1391677" cy="1391677"/>
            <a:chOff x="5517577" y="2855912"/>
            <a:chExt cx="2041126" cy="2041126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137" name="Circle: Hollow 342">
              <a:extLst>
                <a:ext uri="{FF2B5EF4-FFF2-40B4-BE49-F238E27FC236}">
                  <a16:creationId xmlns:a16="http://schemas.microsoft.com/office/drawing/2014/main" id="{50F7D93F-7C7A-E2CC-6385-10B6FBE1A4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9785" y="3018120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endParaRPr lang="pt-BR" sz="15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38" name="Group 50">
              <a:extLst>
                <a:ext uri="{FF2B5EF4-FFF2-40B4-BE49-F238E27FC236}">
                  <a16:creationId xmlns:a16="http://schemas.microsoft.com/office/drawing/2014/main" id="{7BF2D782-562A-6819-D29B-01FE59C495A9}"/>
                </a:ext>
              </a:extLst>
            </p:cNvPr>
            <p:cNvGrpSpPr/>
            <p:nvPr/>
          </p:nvGrpSpPr>
          <p:grpSpPr>
            <a:xfrm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56" name="Trapezoid 67">
                <a:extLst>
                  <a:ext uri="{FF2B5EF4-FFF2-40B4-BE49-F238E27FC236}">
                    <a16:creationId xmlns:a16="http://schemas.microsoft.com/office/drawing/2014/main" id="{A90D59BA-FFA2-8610-AABE-4A4D6865750C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" name="Trapezoid 68">
                <a:extLst>
                  <a:ext uri="{FF2B5EF4-FFF2-40B4-BE49-F238E27FC236}">
                    <a16:creationId xmlns:a16="http://schemas.microsoft.com/office/drawing/2014/main" id="{834FBD5E-399C-7F0F-F10B-36A4CDB9DEAF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39" name="Group 51">
              <a:extLst>
                <a:ext uri="{FF2B5EF4-FFF2-40B4-BE49-F238E27FC236}">
                  <a16:creationId xmlns:a16="http://schemas.microsoft.com/office/drawing/2014/main" id="{34DB47AF-4EFE-94B4-A692-DD3799987A8C}"/>
                </a:ext>
              </a:extLst>
            </p:cNvPr>
            <p:cNvGrpSpPr/>
            <p:nvPr/>
          </p:nvGrpSpPr>
          <p:grpSpPr>
            <a:xfrm rot="54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54" name="Trapezoid 65">
                <a:extLst>
                  <a:ext uri="{FF2B5EF4-FFF2-40B4-BE49-F238E27FC236}">
                    <a16:creationId xmlns:a16="http://schemas.microsoft.com/office/drawing/2014/main" id="{879D4E87-F40F-55EA-5D63-AD4ED63B3741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" name="Trapezoid 66">
                <a:extLst>
                  <a:ext uri="{FF2B5EF4-FFF2-40B4-BE49-F238E27FC236}">
                    <a16:creationId xmlns:a16="http://schemas.microsoft.com/office/drawing/2014/main" id="{D8CA827C-E7EF-81E2-1685-9E3779717A4A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40" name="Group 52">
              <a:extLst>
                <a:ext uri="{FF2B5EF4-FFF2-40B4-BE49-F238E27FC236}">
                  <a16:creationId xmlns:a16="http://schemas.microsoft.com/office/drawing/2014/main" id="{0544DE80-DEE5-03B3-7563-5C118A4B9AA6}"/>
                </a:ext>
              </a:extLst>
            </p:cNvPr>
            <p:cNvGrpSpPr/>
            <p:nvPr/>
          </p:nvGrpSpPr>
          <p:grpSpPr>
            <a:xfrm rot="18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52" name="Trapezoid 63">
                <a:extLst>
                  <a:ext uri="{FF2B5EF4-FFF2-40B4-BE49-F238E27FC236}">
                    <a16:creationId xmlns:a16="http://schemas.microsoft.com/office/drawing/2014/main" id="{985CD530-17CE-5141-8767-85651BE0B9FF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" name="Trapezoid 64">
                <a:extLst>
                  <a:ext uri="{FF2B5EF4-FFF2-40B4-BE49-F238E27FC236}">
                    <a16:creationId xmlns:a16="http://schemas.microsoft.com/office/drawing/2014/main" id="{FE6A2C28-760B-E8DB-0906-61383385B09C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41" name="Group 53">
              <a:extLst>
                <a:ext uri="{FF2B5EF4-FFF2-40B4-BE49-F238E27FC236}">
                  <a16:creationId xmlns:a16="http://schemas.microsoft.com/office/drawing/2014/main" id="{BE001E69-F186-2EF3-B313-701653DB4CBE}"/>
                </a:ext>
              </a:extLst>
            </p:cNvPr>
            <p:cNvGrpSpPr/>
            <p:nvPr/>
          </p:nvGrpSpPr>
          <p:grpSpPr>
            <a:xfrm rot="36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50" name="Trapezoid 61">
                <a:extLst>
                  <a:ext uri="{FF2B5EF4-FFF2-40B4-BE49-F238E27FC236}">
                    <a16:creationId xmlns:a16="http://schemas.microsoft.com/office/drawing/2014/main" id="{E0C03B62-1F9B-8BBE-D450-A9628CD29EB2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" name="Trapezoid 62">
                <a:extLst>
                  <a:ext uri="{FF2B5EF4-FFF2-40B4-BE49-F238E27FC236}">
                    <a16:creationId xmlns:a16="http://schemas.microsoft.com/office/drawing/2014/main" id="{2193AB38-CE8A-A18C-5B9B-332D15F07281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42" name="Group 54">
              <a:extLst>
                <a:ext uri="{FF2B5EF4-FFF2-40B4-BE49-F238E27FC236}">
                  <a16:creationId xmlns:a16="http://schemas.microsoft.com/office/drawing/2014/main" id="{A3FC7E27-9B8F-F027-1BB4-0B6E45E4580D}"/>
                </a:ext>
              </a:extLst>
            </p:cNvPr>
            <p:cNvGrpSpPr/>
            <p:nvPr/>
          </p:nvGrpSpPr>
          <p:grpSpPr>
            <a:xfrm rot="72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47" name="Trapezoid 59">
                <a:extLst>
                  <a:ext uri="{FF2B5EF4-FFF2-40B4-BE49-F238E27FC236}">
                    <a16:creationId xmlns:a16="http://schemas.microsoft.com/office/drawing/2014/main" id="{C9AE3481-6689-A3CF-96D0-751FEB6B1295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" name="Trapezoid 60">
                <a:extLst>
                  <a:ext uri="{FF2B5EF4-FFF2-40B4-BE49-F238E27FC236}">
                    <a16:creationId xmlns:a16="http://schemas.microsoft.com/office/drawing/2014/main" id="{B5BC9525-FC72-DC9B-C464-741F844C31E7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43" name="Group 55">
              <a:extLst>
                <a:ext uri="{FF2B5EF4-FFF2-40B4-BE49-F238E27FC236}">
                  <a16:creationId xmlns:a16="http://schemas.microsoft.com/office/drawing/2014/main" id="{E3A6E39D-36C8-71DD-A58A-89A8462DF9F3}"/>
                </a:ext>
              </a:extLst>
            </p:cNvPr>
            <p:cNvGrpSpPr/>
            <p:nvPr/>
          </p:nvGrpSpPr>
          <p:grpSpPr>
            <a:xfrm rot="90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45" name="Trapezoid 57">
                <a:extLst>
                  <a:ext uri="{FF2B5EF4-FFF2-40B4-BE49-F238E27FC236}">
                    <a16:creationId xmlns:a16="http://schemas.microsoft.com/office/drawing/2014/main" id="{6C8A28DA-EA21-A069-8AC1-3CF9CB4A3CD4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" name="Trapezoid 58">
                <a:extLst>
                  <a:ext uri="{FF2B5EF4-FFF2-40B4-BE49-F238E27FC236}">
                    <a16:creationId xmlns:a16="http://schemas.microsoft.com/office/drawing/2014/main" id="{C01F6C92-2E4F-0FB4-723E-C0B8C3F6B3AA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15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44" name="Oval 56">
              <a:extLst>
                <a:ext uri="{FF2B5EF4-FFF2-40B4-BE49-F238E27FC236}">
                  <a16:creationId xmlns:a16="http://schemas.microsoft.com/office/drawing/2014/main" id="{8F1F3FC3-653A-52A1-A492-4E3C7B0F9C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1726" y="3175845"/>
              <a:ext cx="1408186" cy="1408186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r>
                <a:rPr lang="pt-BR" sz="3600" b="1" dirty="0">
                  <a:solidFill>
                    <a:srgbClr val="C55A11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158" name="Group 6">
            <a:extLst>
              <a:ext uri="{FF2B5EF4-FFF2-40B4-BE49-F238E27FC236}">
                <a16:creationId xmlns:a16="http://schemas.microsoft.com/office/drawing/2014/main" id="{A9E93C66-8BA3-5519-394B-2075775D9398}"/>
              </a:ext>
            </a:extLst>
          </p:cNvPr>
          <p:cNvGrpSpPr>
            <a:grpSpLocks noChangeAspect="1"/>
          </p:cNvGrpSpPr>
          <p:nvPr/>
        </p:nvGrpSpPr>
        <p:grpSpPr>
          <a:xfrm>
            <a:off x="829020" y="4635333"/>
            <a:ext cx="1391677" cy="1391677"/>
            <a:chOff x="601033" y="2855912"/>
            <a:chExt cx="2041126" cy="2041126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159" name="Circle: Hollow 151">
              <a:extLst>
                <a:ext uri="{FF2B5EF4-FFF2-40B4-BE49-F238E27FC236}">
                  <a16:creationId xmlns:a16="http://schemas.microsoft.com/office/drawing/2014/main" id="{28DC97D5-2959-84EA-5CB2-7FEE944A9A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241" y="3018120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endParaRPr lang="pt-BR" sz="3600" b="1" dirty="0">
                <a:solidFill>
                  <a:srgbClr val="595959"/>
                </a:solidFill>
                <a:latin typeface="Calibri" panose="020F0502020204030204"/>
              </a:endParaRPr>
            </a:p>
          </p:txBody>
        </p:sp>
        <p:grpSp>
          <p:nvGrpSpPr>
            <p:cNvPr id="160" name="Group 8">
              <a:extLst>
                <a:ext uri="{FF2B5EF4-FFF2-40B4-BE49-F238E27FC236}">
                  <a16:creationId xmlns:a16="http://schemas.microsoft.com/office/drawing/2014/main" id="{1BDE2752-9D92-D665-79B8-FE5F034DC723}"/>
                </a:ext>
              </a:extLst>
            </p:cNvPr>
            <p:cNvGrpSpPr/>
            <p:nvPr/>
          </p:nvGrpSpPr>
          <p:grpSpPr>
            <a:xfrm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77" name="Trapezoid 25">
                <a:extLst>
                  <a:ext uri="{FF2B5EF4-FFF2-40B4-BE49-F238E27FC236}">
                    <a16:creationId xmlns:a16="http://schemas.microsoft.com/office/drawing/2014/main" id="{A3D28B3B-D764-D93A-C17B-392ACAE88E8A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78" name="Trapezoid 26">
                <a:extLst>
                  <a:ext uri="{FF2B5EF4-FFF2-40B4-BE49-F238E27FC236}">
                    <a16:creationId xmlns:a16="http://schemas.microsoft.com/office/drawing/2014/main" id="{2C45D6CB-F7C6-FC29-0D94-C1430654D937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61" name="Group 9">
              <a:extLst>
                <a:ext uri="{FF2B5EF4-FFF2-40B4-BE49-F238E27FC236}">
                  <a16:creationId xmlns:a16="http://schemas.microsoft.com/office/drawing/2014/main" id="{6512D1B1-64F1-505A-11EB-5695BBA55F28}"/>
                </a:ext>
              </a:extLst>
            </p:cNvPr>
            <p:cNvGrpSpPr/>
            <p:nvPr/>
          </p:nvGrpSpPr>
          <p:grpSpPr>
            <a:xfrm rot="54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75" name="Trapezoid 23">
                <a:extLst>
                  <a:ext uri="{FF2B5EF4-FFF2-40B4-BE49-F238E27FC236}">
                    <a16:creationId xmlns:a16="http://schemas.microsoft.com/office/drawing/2014/main" id="{D27CBED6-E741-C315-F0FB-B8EACFC3FFC8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76" name="Trapezoid 24">
                <a:extLst>
                  <a:ext uri="{FF2B5EF4-FFF2-40B4-BE49-F238E27FC236}">
                    <a16:creationId xmlns:a16="http://schemas.microsoft.com/office/drawing/2014/main" id="{85AA8455-132E-EAE2-A0BF-B4A9B740A93D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62" name="Group 10">
              <a:extLst>
                <a:ext uri="{FF2B5EF4-FFF2-40B4-BE49-F238E27FC236}">
                  <a16:creationId xmlns:a16="http://schemas.microsoft.com/office/drawing/2014/main" id="{EC431C89-8A99-6450-24BB-47DDABD7282F}"/>
                </a:ext>
              </a:extLst>
            </p:cNvPr>
            <p:cNvGrpSpPr/>
            <p:nvPr/>
          </p:nvGrpSpPr>
          <p:grpSpPr>
            <a:xfrm rot="18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73" name="Trapezoid 21">
                <a:extLst>
                  <a:ext uri="{FF2B5EF4-FFF2-40B4-BE49-F238E27FC236}">
                    <a16:creationId xmlns:a16="http://schemas.microsoft.com/office/drawing/2014/main" id="{0D9333E0-ACB3-3BF0-4444-DDEF8C372F41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74" name="Trapezoid 22">
                <a:extLst>
                  <a:ext uri="{FF2B5EF4-FFF2-40B4-BE49-F238E27FC236}">
                    <a16:creationId xmlns:a16="http://schemas.microsoft.com/office/drawing/2014/main" id="{F0A7B462-9AC7-BD79-1E7D-05779B7921CC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63" name="Group 11">
              <a:extLst>
                <a:ext uri="{FF2B5EF4-FFF2-40B4-BE49-F238E27FC236}">
                  <a16:creationId xmlns:a16="http://schemas.microsoft.com/office/drawing/2014/main" id="{E3A5F380-9CF4-6E80-52EF-171E27A65CFA}"/>
                </a:ext>
              </a:extLst>
            </p:cNvPr>
            <p:cNvGrpSpPr/>
            <p:nvPr/>
          </p:nvGrpSpPr>
          <p:grpSpPr>
            <a:xfrm rot="36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71" name="Trapezoid 19">
                <a:extLst>
                  <a:ext uri="{FF2B5EF4-FFF2-40B4-BE49-F238E27FC236}">
                    <a16:creationId xmlns:a16="http://schemas.microsoft.com/office/drawing/2014/main" id="{DCC58305-4969-C666-5A8B-05130159A8DA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72" name="Trapezoid 20">
                <a:extLst>
                  <a:ext uri="{FF2B5EF4-FFF2-40B4-BE49-F238E27FC236}">
                    <a16:creationId xmlns:a16="http://schemas.microsoft.com/office/drawing/2014/main" id="{AB99A6F4-B3DF-C1FF-65C8-28A221E86266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64" name="Group 12">
              <a:extLst>
                <a:ext uri="{FF2B5EF4-FFF2-40B4-BE49-F238E27FC236}">
                  <a16:creationId xmlns:a16="http://schemas.microsoft.com/office/drawing/2014/main" id="{48E703EE-9DB8-E11A-D48C-5B275E65F949}"/>
                </a:ext>
              </a:extLst>
            </p:cNvPr>
            <p:cNvGrpSpPr/>
            <p:nvPr/>
          </p:nvGrpSpPr>
          <p:grpSpPr>
            <a:xfrm rot="72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69" name="Trapezoid 17">
                <a:extLst>
                  <a:ext uri="{FF2B5EF4-FFF2-40B4-BE49-F238E27FC236}">
                    <a16:creationId xmlns:a16="http://schemas.microsoft.com/office/drawing/2014/main" id="{60B38837-1C48-F61F-8BBF-23FBEC9535D3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70" name="Trapezoid 18">
                <a:extLst>
                  <a:ext uri="{FF2B5EF4-FFF2-40B4-BE49-F238E27FC236}">
                    <a16:creationId xmlns:a16="http://schemas.microsoft.com/office/drawing/2014/main" id="{861DB607-3690-67B5-A8DC-233D38F7C3C3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65" name="Group 13">
              <a:extLst>
                <a:ext uri="{FF2B5EF4-FFF2-40B4-BE49-F238E27FC236}">
                  <a16:creationId xmlns:a16="http://schemas.microsoft.com/office/drawing/2014/main" id="{8DA02104-5E29-9D62-A2BA-83E721B63117}"/>
                </a:ext>
              </a:extLst>
            </p:cNvPr>
            <p:cNvGrpSpPr/>
            <p:nvPr/>
          </p:nvGrpSpPr>
          <p:grpSpPr>
            <a:xfrm rot="90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67" name="Trapezoid 15">
                <a:extLst>
                  <a:ext uri="{FF2B5EF4-FFF2-40B4-BE49-F238E27FC236}">
                    <a16:creationId xmlns:a16="http://schemas.microsoft.com/office/drawing/2014/main" id="{84A6C7D9-7EA0-9C08-D9D8-87B003287AB1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168" name="Trapezoid 16">
                <a:extLst>
                  <a:ext uri="{FF2B5EF4-FFF2-40B4-BE49-F238E27FC236}">
                    <a16:creationId xmlns:a16="http://schemas.microsoft.com/office/drawing/2014/main" id="{E245B86D-E8F6-513F-307F-BC7251CC9A08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endParaRPr lang="pt-BR" sz="3600" b="1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66" name="Oval 14">
              <a:extLst>
                <a:ext uri="{FF2B5EF4-FFF2-40B4-BE49-F238E27FC236}">
                  <a16:creationId xmlns:a16="http://schemas.microsoft.com/office/drawing/2014/main" id="{15C6094A-C4C4-125A-51DD-4AA094B424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5182" y="3175845"/>
              <a:ext cx="1408186" cy="1408186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r>
                <a:rPr lang="pt-BR" sz="3600" b="1" dirty="0">
                  <a:solidFill>
                    <a:srgbClr val="7C7C7C"/>
                  </a:solidFill>
                  <a:latin typeface="Calibri" panose="020F0502020204030204"/>
                </a:rPr>
                <a:t>3</a:t>
              </a:r>
            </a:p>
          </p:txBody>
        </p:sp>
      </p:grpSp>
      <p:sp>
        <p:nvSpPr>
          <p:cNvPr id="179" name="Rounded Rectangle 5">
            <a:extLst>
              <a:ext uri="{FF2B5EF4-FFF2-40B4-BE49-F238E27FC236}">
                <a16:creationId xmlns:a16="http://schemas.microsoft.com/office/drawing/2014/main" id="{A593C5BC-14B6-8648-D6DB-E3D612F1D4A1}"/>
              </a:ext>
            </a:extLst>
          </p:cNvPr>
          <p:cNvSpPr>
            <a:spLocks/>
          </p:cNvSpPr>
          <p:nvPr/>
        </p:nvSpPr>
        <p:spPr>
          <a:xfrm>
            <a:off x="2354644" y="4821576"/>
            <a:ext cx="6406238" cy="101918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756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pt-BR" sz="1600" kern="1200" dirty="0">
                <a:solidFill>
                  <a:schemeClr val="tx1"/>
                </a:solidFill>
              </a:rPr>
              <a:t>Criado para sistemas de supervisão e coleta de dados (SCADA)</a:t>
            </a:r>
          </a:p>
        </p:txBody>
      </p:sp>
      <p:sp>
        <p:nvSpPr>
          <p:cNvPr id="180" name="Rounded Rectangle 5 - 2">
            <a:extLst>
              <a:ext uri="{FF2B5EF4-FFF2-40B4-BE49-F238E27FC236}">
                <a16:creationId xmlns:a16="http://schemas.microsoft.com/office/drawing/2014/main" id="{404CDAF5-A028-C2DD-B0AC-B0DCFA716154}"/>
              </a:ext>
            </a:extLst>
          </p:cNvPr>
          <p:cNvSpPr>
            <a:spLocks/>
          </p:cNvSpPr>
          <p:nvPr/>
        </p:nvSpPr>
        <p:spPr>
          <a:xfrm>
            <a:off x="3081388" y="3679656"/>
            <a:ext cx="5843801" cy="101918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756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pt-BR" sz="1600" kern="1200" dirty="0">
                <a:solidFill>
                  <a:schemeClr val="tx1"/>
                </a:solidFill>
              </a:rPr>
              <a:t>Usa o paradigma de </a:t>
            </a:r>
            <a:r>
              <a:rPr lang="pt-BR" sz="1600" b="1" kern="1200" dirty="0">
                <a:solidFill>
                  <a:srgbClr val="ED145B"/>
                </a:solidFill>
              </a:rPr>
              <a:t>PUBLISH-SUBSCRIBE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5C385-EF08-6B1C-0B94-B00B832B2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41" y="18549"/>
            <a:ext cx="2107304" cy="180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9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7051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</a:rPr>
              <a:t>Exercício Desafio</a:t>
            </a:r>
            <a:endParaRPr dirty="0"/>
          </a:p>
        </p:txBody>
      </p:sp>
      <p:sp>
        <p:nvSpPr>
          <p:cNvPr id="2" name="ZoneTexte 54 - 3">
            <a:extLst>
              <a:ext uri="{FF2B5EF4-FFF2-40B4-BE49-F238E27FC236}">
                <a16:creationId xmlns:a16="http://schemas.microsoft.com/office/drawing/2014/main" id="{A618874A-402B-A85B-EAB6-72E88A62CC8F}"/>
              </a:ext>
            </a:extLst>
          </p:cNvPr>
          <p:cNvSpPr txBox="1"/>
          <p:nvPr/>
        </p:nvSpPr>
        <p:spPr>
          <a:xfrm>
            <a:off x="228600" y="1470119"/>
            <a:ext cx="7931552" cy="224535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defTabSz="685800">
              <a:buClrTx/>
            </a:pPr>
            <a:r>
              <a:rPr lang="pt-BR" sz="2000" b="1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	Usando o tutorial “Arduino IDE” do </a:t>
            </a:r>
            <a:r>
              <a:rPr lang="pt-BR" sz="2000" b="1" kern="1200" dirty="0" err="1">
                <a:solidFill>
                  <a:srgbClr val="203864"/>
                </a:solidFill>
                <a:latin typeface="+mj-lt"/>
                <a:ea typeface="+mn-ea"/>
                <a:cs typeface="+mn-cs"/>
              </a:rPr>
              <a:t>HiveMQTT</a:t>
            </a:r>
            <a:r>
              <a:rPr lang="pt-BR" sz="2000" b="1" kern="1200" dirty="0">
                <a:solidFill>
                  <a:srgbClr val="203864"/>
                </a:solidFill>
                <a:latin typeface="+mj-lt"/>
                <a:ea typeface="+mn-ea"/>
                <a:cs typeface="+mn-cs"/>
              </a:rPr>
              <a:t>, tente conectar a placa ESP32 na rede WiFi e mandar uma mensagem para um tópico qualquer no Broker.</a:t>
            </a:r>
          </a:p>
        </p:txBody>
      </p:sp>
    </p:spTree>
    <p:extLst>
      <p:ext uri="{BB962C8B-B14F-4D97-AF65-F5344CB8AC3E}">
        <p14:creationId xmlns:p14="http://schemas.microsoft.com/office/powerpoint/2010/main" val="859673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Copyright © 2023 Prof. </a:t>
            </a:r>
            <a:r>
              <a:rPr lang="pt-BR" b="1"/>
              <a:t>Airton Y. C. Toyofuku</a:t>
            </a:r>
            <a:endParaRPr b="1"/>
          </a:p>
        </p:txBody>
      </p:sp>
      <p:sp>
        <p:nvSpPr>
          <p:cNvPr id="415" name="Google Shape;41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1A1C1E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>
              <a:solidFill>
                <a:srgbClr val="1A1C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8"/>
          <p:cNvSpPr txBox="1"/>
          <p:nvPr/>
        </p:nvSpPr>
        <p:spPr>
          <a:xfrm>
            <a:off x="107504" y="5733256"/>
            <a:ext cx="869272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presentation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has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been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designed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using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images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from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Flaticon.com</a:t>
            </a:r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21BEBA-27BB-8249-EE2D-03B6FA047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6" r="14225"/>
          <a:stretch/>
        </p:blipFill>
        <p:spPr>
          <a:xfrm>
            <a:off x="422476" y="1978307"/>
            <a:ext cx="3761773" cy="4445000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51C9E42E-C11B-F6A7-6592-2B86278ACF99}"/>
              </a:ext>
            </a:extLst>
          </p:cNvPr>
          <p:cNvSpPr/>
          <p:nvPr/>
        </p:nvSpPr>
        <p:spPr>
          <a:xfrm>
            <a:off x="3391382" y="841196"/>
            <a:ext cx="4768770" cy="2101769"/>
          </a:xfrm>
          <a:prstGeom prst="cloudCallout">
            <a:avLst>
              <a:gd name="adj1" fmla="val -53801"/>
              <a:gd name="adj2" fmla="val 432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Mas por que o MQTT se tornou um protocolo tão utilizado para internet das coisas?</a:t>
            </a:r>
          </a:p>
        </p:txBody>
      </p:sp>
    </p:spTree>
    <p:extLst>
      <p:ext uri="{BB962C8B-B14F-4D97-AF65-F5344CB8AC3E}">
        <p14:creationId xmlns:p14="http://schemas.microsoft.com/office/powerpoint/2010/main" val="258726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E72369-4290-6D1C-BE04-2D962204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11" y="1700354"/>
            <a:ext cx="2959100" cy="4445000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5BB1B2E6-EA55-C84A-AC88-61F7EFE19060}"/>
              </a:ext>
            </a:extLst>
          </p:cNvPr>
          <p:cNvGrpSpPr/>
          <p:nvPr/>
        </p:nvGrpSpPr>
        <p:grpSpPr>
          <a:xfrm>
            <a:off x="556772" y="1063990"/>
            <a:ext cx="5234712" cy="1177205"/>
            <a:chOff x="556772" y="2233032"/>
            <a:chExt cx="5234712" cy="1177205"/>
          </a:xfrm>
        </p:grpSpPr>
        <p:grpSp>
          <p:nvGrpSpPr>
            <p:cNvPr id="21" name="Google Shape;656;p26">
              <a:extLst>
                <a:ext uri="{FF2B5EF4-FFF2-40B4-BE49-F238E27FC236}">
                  <a16:creationId xmlns:a16="http://schemas.microsoft.com/office/drawing/2014/main" id="{58FE61EE-8C2A-4693-35FC-8567D4D7B2B9}"/>
                </a:ext>
              </a:extLst>
            </p:cNvPr>
            <p:cNvGrpSpPr/>
            <p:nvPr/>
          </p:nvGrpSpPr>
          <p:grpSpPr>
            <a:xfrm>
              <a:off x="556772" y="2233032"/>
              <a:ext cx="5234712" cy="1177205"/>
              <a:chOff x="710274" y="1456476"/>
              <a:chExt cx="5034589" cy="1132200"/>
            </a:xfrm>
          </p:grpSpPr>
          <p:sp>
            <p:nvSpPr>
              <p:cNvPr id="24" name="Google Shape;657;p26">
                <a:extLst>
                  <a:ext uri="{FF2B5EF4-FFF2-40B4-BE49-F238E27FC236}">
                    <a16:creationId xmlns:a16="http://schemas.microsoft.com/office/drawing/2014/main" id="{7F351743-2C9B-D980-D87C-BE0193623B35}"/>
                  </a:ext>
                </a:extLst>
              </p:cNvPr>
              <p:cNvSpPr/>
              <p:nvPr/>
            </p:nvSpPr>
            <p:spPr>
              <a:xfrm>
                <a:off x="1364700" y="1531938"/>
                <a:ext cx="4380163" cy="981300"/>
              </a:xfrm>
              <a:prstGeom prst="homePlate">
                <a:avLst>
                  <a:gd name="adj" fmla="val 29403"/>
                </a:avLst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Google Shape;658;p26">
                <a:extLst>
                  <a:ext uri="{FF2B5EF4-FFF2-40B4-BE49-F238E27FC236}">
                    <a16:creationId xmlns:a16="http://schemas.microsoft.com/office/drawing/2014/main" id="{F84E056A-CF65-01E8-0C5A-C88F777557C5}"/>
                  </a:ext>
                </a:extLst>
              </p:cNvPr>
              <p:cNvSpPr/>
              <p:nvPr/>
            </p:nvSpPr>
            <p:spPr>
              <a:xfrm>
                <a:off x="710274" y="1456476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1">
                  <a:alpha val="5866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Google Shape;659;p26">
                <a:extLst>
                  <a:ext uri="{FF2B5EF4-FFF2-40B4-BE49-F238E27FC236}">
                    <a16:creationId xmlns:a16="http://schemas.microsoft.com/office/drawing/2014/main" id="{665824B8-A122-9240-62D5-B08D8F7479DF}"/>
                  </a:ext>
                </a:extLst>
              </p:cNvPr>
              <p:cNvSpPr/>
              <p:nvPr/>
            </p:nvSpPr>
            <p:spPr>
              <a:xfrm>
                <a:off x="883425" y="1606475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ZoneTexte 145">
              <a:extLst>
                <a:ext uri="{FF2B5EF4-FFF2-40B4-BE49-F238E27FC236}">
                  <a16:creationId xmlns:a16="http://schemas.microsoft.com/office/drawing/2014/main" id="{61E22FCF-494C-60CB-4D8A-28F058B2C382}"/>
                </a:ext>
              </a:extLst>
            </p:cNvPr>
            <p:cNvSpPr txBox="1"/>
            <p:nvPr/>
          </p:nvSpPr>
          <p:spPr>
            <a:xfrm flipH="1">
              <a:off x="1020767" y="2456733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  <a:endParaRPr lang="pt-BR" sz="36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37">
              <a:extLst>
                <a:ext uri="{FF2B5EF4-FFF2-40B4-BE49-F238E27FC236}">
                  <a16:creationId xmlns:a16="http://schemas.microsoft.com/office/drawing/2014/main" id="{34228673-B548-8851-D0E1-E238D380B165}"/>
                </a:ext>
              </a:extLst>
            </p:cNvPr>
            <p:cNvSpPr txBox="1"/>
            <p:nvPr/>
          </p:nvSpPr>
          <p:spPr>
            <a:xfrm>
              <a:off x="1883473" y="2417676"/>
              <a:ext cx="361157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203864"/>
                  </a:solidFill>
                  <a:latin typeface="Calibri" panose="020F0502020204030204"/>
                  <a:ea typeface="+mn-ea"/>
                  <a:cs typeface="+mn-cs"/>
                </a:rPr>
                <a:t>Porque foi desenvolvido visando hardwares com pouco poder computacional e redes de banda limitada e de alta latência.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E794B7BF-4A94-FD79-591D-96423F66D9DD}"/>
              </a:ext>
            </a:extLst>
          </p:cNvPr>
          <p:cNvGrpSpPr/>
          <p:nvPr/>
        </p:nvGrpSpPr>
        <p:grpSpPr>
          <a:xfrm>
            <a:off x="556773" y="2482641"/>
            <a:ext cx="5234711" cy="1177205"/>
            <a:chOff x="556772" y="3918025"/>
            <a:chExt cx="5234711" cy="1177205"/>
          </a:xfrm>
        </p:grpSpPr>
        <p:grpSp>
          <p:nvGrpSpPr>
            <p:cNvPr id="28" name="Google Shape;662;p26">
              <a:extLst>
                <a:ext uri="{FF2B5EF4-FFF2-40B4-BE49-F238E27FC236}">
                  <a16:creationId xmlns:a16="http://schemas.microsoft.com/office/drawing/2014/main" id="{5E268553-941E-E3F1-972F-417961748E5E}"/>
                </a:ext>
              </a:extLst>
            </p:cNvPr>
            <p:cNvGrpSpPr/>
            <p:nvPr/>
          </p:nvGrpSpPr>
          <p:grpSpPr>
            <a:xfrm>
              <a:off x="556772" y="3918025"/>
              <a:ext cx="5234711" cy="1177205"/>
              <a:chOff x="710274" y="3077051"/>
              <a:chExt cx="5034588" cy="1132200"/>
            </a:xfrm>
          </p:grpSpPr>
          <p:sp>
            <p:nvSpPr>
              <p:cNvPr id="31" name="Google Shape;663;p26">
                <a:extLst>
                  <a:ext uri="{FF2B5EF4-FFF2-40B4-BE49-F238E27FC236}">
                    <a16:creationId xmlns:a16="http://schemas.microsoft.com/office/drawing/2014/main" id="{6FACDB5D-A398-C452-0779-CD85821C3180}"/>
                  </a:ext>
                </a:extLst>
              </p:cNvPr>
              <p:cNvSpPr/>
              <p:nvPr/>
            </p:nvSpPr>
            <p:spPr>
              <a:xfrm>
                <a:off x="1364859" y="3152513"/>
                <a:ext cx="4380003" cy="981300"/>
              </a:xfrm>
              <a:prstGeom prst="homePlate">
                <a:avLst>
                  <a:gd name="adj" fmla="val 29403"/>
                </a:avLst>
              </a:prstGeom>
              <a:solidFill>
                <a:schemeClr val="lt1"/>
              </a:solidFill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Google Shape;664;p26">
                <a:extLst>
                  <a:ext uri="{FF2B5EF4-FFF2-40B4-BE49-F238E27FC236}">
                    <a16:creationId xmlns:a16="http://schemas.microsoft.com/office/drawing/2014/main" id="{8CB5D9AA-C508-32F3-305C-037152A6AB16}"/>
                  </a:ext>
                </a:extLst>
              </p:cNvPr>
              <p:cNvSpPr/>
              <p:nvPr/>
            </p:nvSpPr>
            <p:spPr>
              <a:xfrm>
                <a:off x="710274" y="3077051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2">
                  <a:alpha val="5843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Google Shape;665;p26">
                <a:extLst>
                  <a:ext uri="{FF2B5EF4-FFF2-40B4-BE49-F238E27FC236}">
                    <a16:creationId xmlns:a16="http://schemas.microsoft.com/office/drawing/2014/main" id="{40FDAF7D-7835-EBE3-D513-81E2F08D3571}"/>
                  </a:ext>
                </a:extLst>
              </p:cNvPr>
              <p:cNvSpPr/>
              <p:nvPr/>
            </p:nvSpPr>
            <p:spPr>
              <a:xfrm>
                <a:off x="883425" y="3227050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9" name="ZoneTexte 146">
              <a:extLst>
                <a:ext uri="{FF2B5EF4-FFF2-40B4-BE49-F238E27FC236}">
                  <a16:creationId xmlns:a16="http://schemas.microsoft.com/office/drawing/2014/main" id="{6705D3DC-317E-BC29-54BB-1D6007348223}"/>
                </a:ext>
              </a:extLst>
            </p:cNvPr>
            <p:cNvSpPr txBox="1"/>
            <p:nvPr/>
          </p:nvSpPr>
          <p:spPr>
            <a:xfrm flipH="1">
              <a:off x="1020767" y="4141726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2</a:t>
              </a:r>
              <a:endParaRPr lang="pt-BR" sz="36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37">
              <a:extLst>
                <a:ext uri="{FF2B5EF4-FFF2-40B4-BE49-F238E27FC236}">
                  <a16:creationId xmlns:a16="http://schemas.microsoft.com/office/drawing/2014/main" id="{943D884A-9F9C-B4F4-4D4B-ECEA1A56B055}"/>
                </a:ext>
              </a:extLst>
            </p:cNvPr>
            <p:cNvSpPr txBox="1"/>
            <p:nvPr/>
          </p:nvSpPr>
          <p:spPr>
            <a:xfrm>
              <a:off x="1883474" y="4104690"/>
              <a:ext cx="36115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C55A11"/>
                  </a:solidFill>
                  <a:latin typeface="Calibri" panose="020F0502020204030204"/>
                  <a:ea typeface="+mn-ea"/>
                  <a:cs typeface="+mn-cs"/>
                </a:rPr>
                <a:t>Sua comunicação é de modo assíncrono, ou seja, desacopla o emissor do receptor e não depende de janelas de sincronização ou tempos de resposta</a:t>
              </a:r>
            </a:p>
          </p:txBody>
        </p:sp>
      </p:grp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81415038-6635-009A-9674-2E426AAB7BFD}"/>
              </a:ext>
            </a:extLst>
          </p:cNvPr>
          <p:cNvGrpSpPr/>
          <p:nvPr/>
        </p:nvGrpSpPr>
        <p:grpSpPr>
          <a:xfrm>
            <a:off x="592712" y="3901292"/>
            <a:ext cx="5162833" cy="1177205"/>
            <a:chOff x="4747769" y="2233032"/>
            <a:chExt cx="5162833" cy="1177205"/>
          </a:xfrm>
        </p:grpSpPr>
        <p:grpSp>
          <p:nvGrpSpPr>
            <p:cNvPr id="131" name="Google Shape;644;p26">
              <a:extLst>
                <a:ext uri="{FF2B5EF4-FFF2-40B4-BE49-F238E27FC236}">
                  <a16:creationId xmlns:a16="http://schemas.microsoft.com/office/drawing/2014/main" id="{A2115C43-F956-5CE0-7B22-D301C3806705}"/>
                </a:ext>
              </a:extLst>
            </p:cNvPr>
            <p:cNvGrpSpPr/>
            <p:nvPr/>
          </p:nvGrpSpPr>
          <p:grpSpPr>
            <a:xfrm>
              <a:off x="4747769" y="2233032"/>
              <a:ext cx="5162833" cy="1177205"/>
              <a:chOff x="4741049" y="1456476"/>
              <a:chExt cx="4965457" cy="1132200"/>
            </a:xfrm>
          </p:grpSpPr>
          <p:sp>
            <p:nvSpPr>
              <p:cNvPr id="134" name="Google Shape;645;p26">
                <a:extLst>
                  <a:ext uri="{FF2B5EF4-FFF2-40B4-BE49-F238E27FC236}">
                    <a16:creationId xmlns:a16="http://schemas.microsoft.com/office/drawing/2014/main" id="{0BF327F6-3280-4D9B-B683-9DD2F68FDF73}"/>
                  </a:ext>
                </a:extLst>
              </p:cNvPr>
              <p:cNvSpPr/>
              <p:nvPr/>
            </p:nvSpPr>
            <p:spPr>
              <a:xfrm>
                <a:off x="5384225" y="1531938"/>
                <a:ext cx="4322281" cy="981300"/>
              </a:xfrm>
              <a:prstGeom prst="homePlate">
                <a:avLst>
                  <a:gd name="adj" fmla="val 29403"/>
                </a:avLst>
              </a:prstGeom>
              <a:solidFill>
                <a:schemeClr val="lt1"/>
              </a:solidFill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Google Shape;646;p26">
                <a:extLst>
                  <a:ext uri="{FF2B5EF4-FFF2-40B4-BE49-F238E27FC236}">
                    <a16:creationId xmlns:a16="http://schemas.microsoft.com/office/drawing/2014/main" id="{3F1532CE-ACD0-D8E1-B122-79C0009841DA}"/>
                  </a:ext>
                </a:extLst>
              </p:cNvPr>
              <p:cNvSpPr/>
              <p:nvPr/>
            </p:nvSpPr>
            <p:spPr>
              <a:xfrm>
                <a:off x="4741049" y="1456476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3">
                  <a:alpha val="5843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Google Shape;647;p26">
                <a:extLst>
                  <a:ext uri="{FF2B5EF4-FFF2-40B4-BE49-F238E27FC236}">
                    <a16:creationId xmlns:a16="http://schemas.microsoft.com/office/drawing/2014/main" id="{E1B7D35E-964B-5B9E-0471-3B9776AD81AC}"/>
                  </a:ext>
                </a:extLst>
              </p:cNvPr>
              <p:cNvSpPr/>
              <p:nvPr/>
            </p:nvSpPr>
            <p:spPr>
              <a:xfrm>
                <a:off x="4914200" y="1606475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2" name="ZoneTexte 149">
              <a:extLst>
                <a:ext uri="{FF2B5EF4-FFF2-40B4-BE49-F238E27FC236}">
                  <a16:creationId xmlns:a16="http://schemas.microsoft.com/office/drawing/2014/main" id="{C44289BE-3649-8137-038E-896DEE28BD0E}"/>
                </a:ext>
              </a:extLst>
            </p:cNvPr>
            <p:cNvSpPr txBox="1"/>
            <p:nvPr/>
          </p:nvSpPr>
          <p:spPr>
            <a:xfrm flipH="1">
              <a:off x="5217063" y="2456733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3</a:t>
              </a:r>
              <a:endParaRPr lang="pt-BR" sz="36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TextBox 37">
              <a:extLst>
                <a:ext uri="{FF2B5EF4-FFF2-40B4-BE49-F238E27FC236}">
                  <a16:creationId xmlns:a16="http://schemas.microsoft.com/office/drawing/2014/main" id="{196F4CA9-6877-419D-6DE6-C970F50636D8}"/>
                </a:ext>
              </a:extLst>
            </p:cNvPr>
            <p:cNvSpPr txBox="1"/>
            <p:nvPr/>
          </p:nvSpPr>
          <p:spPr>
            <a:xfrm>
              <a:off x="6060377" y="2417676"/>
              <a:ext cx="35537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7C7C7C"/>
                  </a:solidFill>
                  <a:latin typeface="Calibri" panose="020F0502020204030204"/>
                  <a:ea typeface="+mn-ea"/>
                  <a:cs typeface="+mn-cs"/>
                </a:rPr>
                <a:t>Possui vários modos de distribuição de mensagens: Um para muitos; muitos para muitos; muitos para um.</a:t>
              </a:r>
            </a:p>
          </p:txBody>
        </p:sp>
      </p:grpSp>
      <p:grpSp>
        <p:nvGrpSpPr>
          <p:cNvPr id="137" name="Agrupar 136">
            <a:extLst>
              <a:ext uri="{FF2B5EF4-FFF2-40B4-BE49-F238E27FC236}">
                <a16:creationId xmlns:a16="http://schemas.microsoft.com/office/drawing/2014/main" id="{30551787-821D-2538-0E79-B62A8010C94C}"/>
              </a:ext>
            </a:extLst>
          </p:cNvPr>
          <p:cNvGrpSpPr/>
          <p:nvPr/>
        </p:nvGrpSpPr>
        <p:grpSpPr>
          <a:xfrm>
            <a:off x="644657" y="5319942"/>
            <a:ext cx="5058942" cy="1177205"/>
            <a:chOff x="4747769" y="3918025"/>
            <a:chExt cx="5058942" cy="1177205"/>
          </a:xfrm>
        </p:grpSpPr>
        <p:grpSp>
          <p:nvGrpSpPr>
            <p:cNvPr id="138" name="Google Shape;650;p26">
              <a:extLst>
                <a:ext uri="{FF2B5EF4-FFF2-40B4-BE49-F238E27FC236}">
                  <a16:creationId xmlns:a16="http://schemas.microsoft.com/office/drawing/2014/main" id="{6D765BD8-B390-0BDE-0997-D7452B86B1E0}"/>
                </a:ext>
              </a:extLst>
            </p:cNvPr>
            <p:cNvGrpSpPr/>
            <p:nvPr/>
          </p:nvGrpSpPr>
          <p:grpSpPr>
            <a:xfrm>
              <a:off x="4747769" y="3918025"/>
              <a:ext cx="5058942" cy="1177205"/>
              <a:chOff x="4741049" y="3077051"/>
              <a:chExt cx="4865538" cy="1132200"/>
            </a:xfrm>
          </p:grpSpPr>
          <p:sp>
            <p:nvSpPr>
              <p:cNvPr id="141" name="Google Shape;651;p26">
                <a:extLst>
                  <a:ext uri="{FF2B5EF4-FFF2-40B4-BE49-F238E27FC236}">
                    <a16:creationId xmlns:a16="http://schemas.microsoft.com/office/drawing/2014/main" id="{1548D640-0B97-D242-9E06-53FC7F36C85D}"/>
                  </a:ext>
                </a:extLst>
              </p:cNvPr>
              <p:cNvSpPr/>
              <p:nvPr/>
            </p:nvSpPr>
            <p:spPr>
              <a:xfrm>
                <a:off x="5384225" y="3152513"/>
                <a:ext cx="4222362" cy="981300"/>
              </a:xfrm>
              <a:prstGeom prst="homePlate">
                <a:avLst>
                  <a:gd name="adj" fmla="val 29403"/>
                </a:avLst>
              </a:prstGeom>
              <a:solidFill>
                <a:schemeClr val="lt1"/>
              </a:solidFill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Google Shape;652;p26">
                <a:extLst>
                  <a:ext uri="{FF2B5EF4-FFF2-40B4-BE49-F238E27FC236}">
                    <a16:creationId xmlns:a16="http://schemas.microsoft.com/office/drawing/2014/main" id="{3C398C46-6930-6238-8B64-03DBA1550125}"/>
                  </a:ext>
                </a:extLst>
              </p:cNvPr>
              <p:cNvSpPr/>
              <p:nvPr/>
            </p:nvSpPr>
            <p:spPr>
              <a:xfrm>
                <a:off x="4741049" y="3077051"/>
                <a:ext cx="1307100" cy="11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4">
                  <a:alpha val="5843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Google Shape;653;p26">
                <a:extLst>
                  <a:ext uri="{FF2B5EF4-FFF2-40B4-BE49-F238E27FC236}">
                    <a16:creationId xmlns:a16="http://schemas.microsoft.com/office/drawing/2014/main" id="{32B28230-39BC-D7D7-2E54-7A8BF5E009EB}"/>
                  </a:ext>
                </a:extLst>
              </p:cNvPr>
              <p:cNvSpPr/>
              <p:nvPr/>
            </p:nvSpPr>
            <p:spPr>
              <a:xfrm>
                <a:off x="4914200" y="3227050"/>
                <a:ext cx="960900" cy="832200"/>
              </a:xfrm>
              <a:prstGeom prst="hexagon">
                <a:avLst>
                  <a:gd name="adj" fmla="val 28729"/>
                  <a:gd name="vf" fmla="val 115470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>
                  <a:buClrTx/>
                </a:pPr>
                <a:endParaRPr lang="pt-BR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9" name="ZoneTexte 150">
              <a:extLst>
                <a:ext uri="{FF2B5EF4-FFF2-40B4-BE49-F238E27FC236}">
                  <a16:creationId xmlns:a16="http://schemas.microsoft.com/office/drawing/2014/main" id="{73941E7D-F9E2-DEC0-BFD1-C1F4A2DAEBA0}"/>
                </a:ext>
              </a:extLst>
            </p:cNvPr>
            <p:cNvSpPr txBox="1"/>
            <p:nvPr/>
          </p:nvSpPr>
          <p:spPr>
            <a:xfrm flipH="1">
              <a:off x="5217063" y="4141726"/>
              <a:ext cx="41870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685800">
                <a:buClrTx/>
              </a:pPr>
              <a:r>
                <a:rPr lang="pt-BR" sz="3600" b="1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40" name="TextBox 37">
              <a:extLst>
                <a:ext uri="{FF2B5EF4-FFF2-40B4-BE49-F238E27FC236}">
                  <a16:creationId xmlns:a16="http://schemas.microsoft.com/office/drawing/2014/main" id="{DE49E3F0-6BA0-99C3-815C-0F27BA6D26C7}"/>
                </a:ext>
              </a:extLst>
            </p:cNvPr>
            <p:cNvSpPr txBox="1"/>
            <p:nvPr/>
          </p:nvSpPr>
          <p:spPr>
            <a:xfrm>
              <a:off x="6060377" y="4104690"/>
              <a:ext cx="3630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pt-BR" b="1" kern="1200" dirty="0">
                  <a:solidFill>
                    <a:srgbClr val="BF9000"/>
                  </a:solidFill>
                  <a:latin typeface="Calibri" panose="020F0502020204030204"/>
                  <a:ea typeface="+mn-ea"/>
                  <a:cs typeface="+mn-cs"/>
                </a:rPr>
                <a:t>Apresenta três níveis de Qualidade de Serviço (</a:t>
              </a:r>
              <a:r>
                <a:rPr lang="pt-BR" b="1" kern="1200" dirty="0" err="1">
                  <a:solidFill>
                    <a:srgbClr val="BF9000"/>
                  </a:solidFill>
                  <a:latin typeface="Calibri" panose="020F0502020204030204"/>
                  <a:ea typeface="+mn-ea"/>
                  <a:cs typeface="+mn-cs"/>
                </a:rPr>
                <a:t>QoS</a:t>
              </a:r>
              <a:r>
                <a:rPr lang="pt-BR" b="1" kern="1200" dirty="0">
                  <a:solidFill>
                    <a:srgbClr val="BF9000"/>
                  </a:solidFill>
                  <a:latin typeface="Calibri" panose="020F0502020204030204"/>
                  <a:ea typeface="+mn-ea"/>
                  <a:cs typeface="+mn-cs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415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1C921D-B831-1DFA-D074-9BA6F0D6E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8"/>
          <a:stretch/>
        </p:blipFill>
        <p:spPr>
          <a:xfrm>
            <a:off x="138896" y="2047594"/>
            <a:ext cx="4281990" cy="4445000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51C9E42E-C11B-F6A7-6592-2B86278ACF99}"/>
              </a:ext>
            </a:extLst>
          </p:cNvPr>
          <p:cNvSpPr/>
          <p:nvPr/>
        </p:nvSpPr>
        <p:spPr>
          <a:xfrm>
            <a:off x="3391382" y="841196"/>
            <a:ext cx="4768770" cy="2101769"/>
          </a:xfrm>
          <a:prstGeom prst="cloudCallout">
            <a:avLst>
              <a:gd name="adj1" fmla="val -53801"/>
              <a:gd name="adj2" fmla="val 432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Mas porque não usamos HTTP igual na outra aula?</a:t>
            </a:r>
          </a:p>
        </p:txBody>
      </p:sp>
    </p:spTree>
    <p:extLst>
      <p:ext uri="{BB962C8B-B14F-4D97-AF65-F5344CB8AC3E}">
        <p14:creationId xmlns:p14="http://schemas.microsoft.com/office/powerpoint/2010/main" val="234765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que é o protocolo MQTT?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1C921D-B831-1DFA-D074-9BA6F0D6E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8"/>
          <a:stretch/>
        </p:blipFill>
        <p:spPr>
          <a:xfrm>
            <a:off x="138896" y="2047594"/>
            <a:ext cx="4281990" cy="4445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C3A0B0E-EEA0-9120-5460-70A4E4A89D07}"/>
              </a:ext>
            </a:extLst>
          </p:cNvPr>
          <p:cNvGrpSpPr/>
          <p:nvPr/>
        </p:nvGrpSpPr>
        <p:grpSpPr>
          <a:xfrm>
            <a:off x="4827290" y="1195188"/>
            <a:ext cx="3393254" cy="1094466"/>
            <a:chOff x="80485" y="1049829"/>
            <a:chExt cx="3393254" cy="1094466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203579E8-25D6-F12D-9EFA-1E5E38CA6440}"/>
                </a:ext>
              </a:extLst>
            </p:cNvPr>
            <p:cNvSpPr/>
            <p:nvPr/>
          </p:nvSpPr>
          <p:spPr>
            <a:xfrm>
              <a:off x="293320" y="1049829"/>
              <a:ext cx="3180419" cy="1094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Porque HTTP é </a:t>
              </a:r>
              <a:r>
                <a:rPr lang="pt-BR" sz="1200" b="1" i="0" dirty="0">
                  <a:solidFill>
                    <a:srgbClr val="ED145B"/>
                  </a:solidFill>
                  <a:effectLst/>
                  <a:latin typeface="+mj-lt"/>
                </a:rPr>
                <a:t>Síncrono</a:t>
              </a: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:</a:t>
              </a:r>
            </a:p>
            <a:p>
              <a:pPr marL="171450" indent="-171450" defTabSz="685800">
                <a:buClrTx/>
                <a:buFontTx/>
                <a:buChar char="-"/>
              </a:pPr>
              <a:r>
                <a:rPr lang="pt-BR" sz="1200" b="1" kern="1200" dirty="0" err="1">
                  <a:solidFill>
                    <a:srgbClr val="333333"/>
                  </a:solidFill>
                  <a:latin typeface="+mj-lt"/>
                </a:rPr>
                <a:t>Client</a:t>
              </a: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 espera que o servidor responda;</a:t>
              </a:r>
            </a:p>
            <a:p>
              <a:pPr marL="171450" indent="-171450" defTabSz="685800">
                <a:buClrTx/>
                <a:buFontTx/>
                <a:buChar char="-"/>
              </a:pP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Gerando alta latência;</a:t>
              </a:r>
              <a:endParaRPr lang="pt-BR" sz="12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E864EFC1-7518-5DC1-5AF0-9ECADF749CB6}"/>
                </a:ext>
              </a:extLst>
            </p:cNvPr>
            <p:cNvSpPr/>
            <p:nvPr/>
          </p:nvSpPr>
          <p:spPr>
            <a:xfrm>
              <a:off x="80485" y="1049829"/>
              <a:ext cx="212834" cy="10944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17EF021-64D1-5470-A46C-0174DDD29286}"/>
              </a:ext>
            </a:extLst>
          </p:cNvPr>
          <p:cNvGrpSpPr/>
          <p:nvPr/>
        </p:nvGrpSpPr>
        <p:grpSpPr>
          <a:xfrm>
            <a:off x="4827290" y="2498052"/>
            <a:ext cx="3393254" cy="1094466"/>
            <a:chOff x="80485" y="3057132"/>
            <a:chExt cx="3393254" cy="1094466"/>
          </a:xfrm>
        </p:grpSpPr>
        <p:sp>
          <p:nvSpPr>
            <p:cNvPr id="8" name="Rectangle 79">
              <a:extLst>
                <a:ext uri="{FF2B5EF4-FFF2-40B4-BE49-F238E27FC236}">
                  <a16:creationId xmlns:a16="http://schemas.microsoft.com/office/drawing/2014/main" id="{5E989807-1669-1C2F-8342-7191C6448678}"/>
                </a:ext>
              </a:extLst>
            </p:cNvPr>
            <p:cNvSpPr/>
            <p:nvPr/>
          </p:nvSpPr>
          <p:spPr>
            <a:xfrm>
              <a:off x="293320" y="3057132"/>
              <a:ext cx="3180419" cy="10944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Porque HTTP é </a:t>
              </a:r>
              <a:r>
                <a:rPr lang="pt-BR" sz="1200" b="1" i="0" dirty="0">
                  <a:solidFill>
                    <a:srgbClr val="ED145B"/>
                  </a:solidFill>
                  <a:effectLst/>
                  <a:latin typeface="+mj-lt"/>
                </a:rPr>
                <a:t>Unidirecional</a:t>
              </a: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:</a:t>
              </a:r>
            </a:p>
            <a:p>
              <a:pPr defTabSz="685800">
                <a:buClrTx/>
              </a:pP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- O </a:t>
              </a:r>
              <a:r>
                <a:rPr lang="pt-BR" sz="1200" b="1" kern="1200" dirty="0" err="1">
                  <a:solidFill>
                    <a:srgbClr val="333333"/>
                  </a:solidFill>
                  <a:latin typeface="+mj-lt"/>
                </a:rPr>
                <a:t>Client</a:t>
              </a:r>
              <a:r>
                <a:rPr lang="pt-BR" sz="1200" b="1" kern="1200" dirty="0">
                  <a:solidFill>
                    <a:srgbClr val="333333"/>
                  </a:solidFill>
                  <a:latin typeface="+mj-lt"/>
                </a:rPr>
                <a:t> precisa iniciar a conexão;</a:t>
              </a:r>
              <a:endParaRPr lang="pt-BR" sz="12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9" name="Rectangle 80">
              <a:extLst>
                <a:ext uri="{FF2B5EF4-FFF2-40B4-BE49-F238E27FC236}">
                  <a16:creationId xmlns:a16="http://schemas.microsoft.com/office/drawing/2014/main" id="{35BC4E43-8765-0050-7052-A926D22A5FA3}"/>
                </a:ext>
              </a:extLst>
            </p:cNvPr>
            <p:cNvSpPr/>
            <p:nvPr/>
          </p:nvSpPr>
          <p:spPr>
            <a:xfrm>
              <a:off x="80485" y="3057132"/>
              <a:ext cx="212834" cy="109446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endParaRPr lang="pt-BR" sz="1200" b="1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3EE5626-FF7B-2D11-638A-BF7CF601486E}"/>
              </a:ext>
            </a:extLst>
          </p:cNvPr>
          <p:cNvGrpSpPr/>
          <p:nvPr/>
        </p:nvGrpSpPr>
        <p:grpSpPr>
          <a:xfrm>
            <a:off x="4827290" y="3800916"/>
            <a:ext cx="3393254" cy="1094466"/>
            <a:chOff x="80485" y="5051673"/>
            <a:chExt cx="3393254" cy="1094466"/>
          </a:xfrm>
        </p:grpSpPr>
        <p:sp>
          <p:nvSpPr>
            <p:cNvPr id="11" name="Rectangle 85">
              <a:extLst>
                <a:ext uri="{FF2B5EF4-FFF2-40B4-BE49-F238E27FC236}">
                  <a16:creationId xmlns:a16="http://schemas.microsoft.com/office/drawing/2014/main" id="{5E6E87F6-DA85-A338-3050-12A104685CD5}"/>
                </a:ext>
              </a:extLst>
            </p:cNvPr>
            <p:cNvSpPr/>
            <p:nvPr/>
          </p:nvSpPr>
          <p:spPr>
            <a:xfrm>
              <a:off x="293320" y="5051673"/>
              <a:ext cx="3180419" cy="109446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i="0" dirty="0">
                  <a:solidFill>
                    <a:srgbClr val="333333"/>
                  </a:solidFill>
                  <a:effectLst/>
                  <a:latin typeface="+mj-lt"/>
                </a:rPr>
                <a:t>Porque HTTP é </a:t>
              </a:r>
              <a:r>
                <a:rPr lang="pt-BR" sz="1200" b="1" i="0" dirty="0">
                  <a:solidFill>
                    <a:srgbClr val="ED145B"/>
                  </a:solidFill>
                  <a:effectLst/>
                  <a:latin typeface="+mj-lt"/>
                </a:rPr>
                <a:t>UM PARA UM</a:t>
              </a:r>
              <a:endParaRPr lang="pt-BR" sz="1200" b="1" kern="1200" dirty="0">
                <a:solidFill>
                  <a:srgbClr val="ED145B"/>
                </a:solidFill>
                <a:latin typeface="+mj-lt"/>
              </a:endParaRPr>
            </a:p>
          </p:txBody>
        </p:sp>
        <p:sp>
          <p:nvSpPr>
            <p:cNvPr id="12" name="Rectangle 86">
              <a:extLst>
                <a:ext uri="{FF2B5EF4-FFF2-40B4-BE49-F238E27FC236}">
                  <a16:creationId xmlns:a16="http://schemas.microsoft.com/office/drawing/2014/main" id="{7725016E-BF9C-BCBE-62E5-EDE800485693}"/>
                </a:ext>
              </a:extLst>
            </p:cNvPr>
            <p:cNvSpPr/>
            <p:nvPr/>
          </p:nvSpPr>
          <p:spPr>
            <a:xfrm>
              <a:off x="80485" y="5051673"/>
              <a:ext cx="212834" cy="109446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7A78452-FB94-A8B7-8379-44502A1A3912}"/>
              </a:ext>
            </a:extLst>
          </p:cNvPr>
          <p:cNvGrpSpPr/>
          <p:nvPr/>
        </p:nvGrpSpPr>
        <p:grpSpPr>
          <a:xfrm>
            <a:off x="4827290" y="5103780"/>
            <a:ext cx="3393254" cy="1094466"/>
            <a:chOff x="5618474" y="1049829"/>
            <a:chExt cx="3393254" cy="1094466"/>
          </a:xfrm>
        </p:grpSpPr>
        <p:sp>
          <p:nvSpPr>
            <p:cNvPr id="14" name="Rectangle 41">
              <a:extLst>
                <a:ext uri="{FF2B5EF4-FFF2-40B4-BE49-F238E27FC236}">
                  <a16:creationId xmlns:a16="http://schemas.microsoft.com/office/drawing/2014/main" id="{D54753E5-5684-DD09-0F88-838CA64020D3}"/>
                </a:ext>
              </a:extLst>
            </p:cNvPr>
            <p:cNvSpPr/>
            <p:nvPr/>
          </p:nvSpPr>
          <p:spPr>
            <a:xfrm>
              <a:off x="5831309" y="1049829"/>
              <a:ext cx="3180419" cy="109446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r>
                <a:rPr lang="pt-BR" sz="1200" b="1" dirty="0">
                  <a:solidFill>
                    <a:srgbClr val="333333"/>
                  </a:solidFill>
                  <a:latin typeface="+mj-lt"/>
                </a:rPr>
                <a:t>Porque HTTP é </a:t>
              </a:r>
              <a:r>
                <a:rPr lang="pt-BR" sz="1200" b="1" dirty="0">
                  <a:solidFill>
                    <a:srgbClr val="ED145B"/>
                  </a:solidFill>
                  <a:latin typeface="+mj-lt"/>
                </a:rPr>
                <a:t>PESADO e CHEIO DE REGRAS</a:t>
              </a:r>
              <a:r>
                <a:rPr lang="pt-BR" sz="1200" b="1" dirty="0">
                  <a:solidFill>
                    <a:srgbClr val="333333"/>
                  </a:solidFill>
                  <a:latin typeface="+mj-lt"/>
                </a:rPr>
                <a:t>.</a:t>
              </a:r>
              <a:endParaRPr lang="pt-BR" sz="12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5" name="Rectangle 42">
              <a:extLst>
                <a:ext uri="{FF2B5EF4-FFF2-40B4-BE49-F238E27FC236}">
                  <a16:creationId xmlns:a16="http://schemas.microsoft.com/office/drawing/2014/main" id="{0A3BD980-E5F0-E50D-D134-2927D123D81F}"/>
                </a:ext>
              </a:extLst>
            </p:cNvPr>
            <p:cNvSpPr/>
            <p:nvPr/>
          </p:nvSpPr>
          <p:spPr>
            <a:xfrm>
              <a:off x="5618474" y="1049829"/>
              <a:ext cx="212834" cy="109446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buClrTx/>
              </a:pPr>
              <a:endParaRPr lang="pt-BR" sz="1200" b="1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96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6120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Vantagens do MQTT</a:t>
            </a:r>
            <a:endParaRPr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03C34AA-6182-DC9E-2302-F3107DD96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0" r="35405"/>
          <a:stretch/>
        </p:blipFill>
        <p:spPr>
          <a:xfrm>
            <a:off x="5521123" y="1607755"/>
            <a:ext cx="3264061" cy="4445000"/>
          </a:xfrm>
          <a:prstGeom prst="rect">
            <a:avLst/>
          </a:prstGeom>
        </p:spPr>
      </p:pic>
      <p:sp>
        <p:nvSpPr>
          <p:cNvPr id="27" name="ShapeNameChangedByPowerUser1">
            <a:extLst>
              <a:ext uri="{FF2B5EF4-FFF2-40B4-BE49-F238E27FC236}">
                <a16:creationId xmlns:a16="http://schemas.microsoft.com/office/drawing/2014/main" id="{AC20E769-70BC-4DC9-6142-FFD2762402DA}"/>
              </a:ext>
            </a:extLst>
          </p:cNvPr>
          <p:cNvSpPr>
            <a:spLocks noChangeAspect="1"/>
          </p:cNvSpPr>
          <p:nvPr/>
        </p:nvSpPr>
        <p:spPr>
          <a:xfrm rot="5400000">
            <a:off x="350912" y="206376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ShapeNameChangedByPowerUser2">
            <a:extLst>
              <a:ext uri="{FF2B5EF4-FFF2-40B4-BE49-F238E27FC236}">
                <a16:creationId xmlns:a16="http://schemas.microsoft.com/office/drawing/2014/main" id="{425E135A-3973-13CD-0EA9-11936002EDF0}"/>
              </a:ext>
            </a:extLst>
          </p:cNvPr>
          <p:cNvSpPr>
            <a:spLocks noChangeAspect="1"/>
          </p:cNvSpPr>
          <p:nvPr/>
        </p:nvSpPr>
        <p:spPr>
          <a:xfrm>
            <a:off x="350911" y="289992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ShapeNameChangedByPowerUser3">
            <a:extLst>
              <a:ext uri="{FF2B5EF4-FFF2-40B4-BE49-F238E27FC236}">
                <a16:creationId xmlns:a16="http://schemas.microsoft.com/office/drawing/2014/main" id="{999D5DBF-4B1B-89E4-5453-8B91D7BF87D7}"/>
              </a:ext>
            </a:extLst>
          </p:cNvPr>
          <p:cNvSpPr>
            <a:spLocks noChangeAspect="1"/>
          </p:cNvSpPr>
          <p:nvPr/>
        </p:nvSpPr>
        <p:spPr>
          <a:xfrm rot="5400000">
            <a:off x="350912" y="373608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ShapeNameChangedByPowerUser4">
            <a:extLst>
              <a:ext uri="{FF2B5EF4-FFF2-40B4-BE49-F238E27FC236}">
                <a16:creationId xmlns:a16="http://schemas.microsoft.com/office/drawing/2014/main" id="{8048F56A-4D57-4275-3E53-64CF2EA8D2A1}"/>
              </a:ext>
            </a:extLst>
          </p:cNvPr>
          <p:cNvSpPr>
            <a:spLocks noChangeAspect="1"/>
          </p:cNvSpPr>
          <p:nvPr/>
        </p:nvSpPr>
        <p:spPr>
          <a:xfrm>
            <a:off x="350910" y="4572248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ShapeNameChangedByPowerUser2">
            <a:extLst>
              <a:ext uri="{FF2B5EF4-FFF2-40B4-BE49-F238E27FC236}">
                <a16:creationId xmlns:a16="http://schemas.microsoft.com/office/drawing/2014/main" id="{CED60404-290A-8873-4511-C2ED5720DF5E}"/>
              </a:ext>
            </a:extLst>
          </p:cNvPr>
          <p:cNvSpPr txBox="1"/>
          <p:nvPr/>
        </p:nvSpPr>
        <p:spPr>
          <a:xfrm>
            <a:off x="1755120" y="2167739"/>
            <a:ext cx="3534510" cy="6282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O mínimo de overhead – </a:t>
            </a:r>
            <a:r>
              <a:rPr lang="pt-BR" sz="1800" dirty="0" err="1">
                <a:solidFill>
                  <a:prstClr val="black"/>
                </a:solidFill>
                <a:latin typeface="+mj-lt"/>
                <a:ea typeface="+mn-ea"/>
                <a:cs typeface="+mn-cs"/>
              </a:rPr>
              <a:t>Headers</a:t>
            </a: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 de 2 bytes</a:t>
            </a: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DC79967B-938F-84CA-88BF-98A38235C2D2}"/>
              </a:ext>
            </a:extLst>
          </p:cNvPr>
          <p:cNvSpPr txBox="1"/>
          <p:nvPr/>
        </p:nvSpPr>
        <p:spPr>
          <a:xfrm>
            <a:off x="1755120" y="3003900"/>
            <a:ext cx="3534510" cy="62821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É Open </a:t>
            </a:r>
            <a:r>
              <a:rPr lang="pt-BR" sz="1800" dirty="0" err="1">
                <a:solidFill>
                  <a:prstClr val="black"/>
                </a:solidFill>
                <a:latin typeface="+mj-lt"/>
                <a:ea typeface="+mn-ea"/>
                <a:cs typeface="+mn-cs"/>
              </a:rPr>
              <a:t>Source</a:t>
            </a:r>
            <a:endParaRPr lang="pt-BR" sz="1800" dirty="0">
              <a:solidFill>
                <a:prstClr val="black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9" name="TextBox 9">
            <a:extLst>
              <a:ext uri="{FF2B5EF4-FFF2-40B4-BE49-F238E27FC236}">
                <a16:creationId xmlns:a16="http://schemas.microsoft.com/office/drawing/2014/main" id="{5E2A43F6-256E-31A3-8C40-2B2B91B55261}"/>
              </a:ext>
            </a:extLst>
          </p:cNvPr>
          <p:cNvSpPr txBox="1"/>
          <p:nvPr/>
        </p:nvSpPr>
        <p:spPr>
          <a:xfrm>
            <a:off x="1755120" y="3840062"/>
            <a:ext cx="3534510" cy="628218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É Confiável</a:t>
            </a:r>
          </a:p>
        </p:txBody>
      </p:sp>
      <p:sp>
        <p:nvSpPr>
          <p:cNvPr id="130" name="TextBox 10">
            <a:extLst>
              <a:ext uri="{FF2B5EF4-FFF2-40B4-BE49-F238E27FC236}">
                <a16:creationId xmlns:a16="http://schemas.microsoft.com/office/drawing/2014/main" id="{1D14F0A1-094D-1DD3-0404-94D7D0CDF3E6}"/>
              </a:ext>
            </a:extLst>
          </p:cNvPr>
          <p:cNvSpPr txBox="1"/>
          <p:nvPr/>
        </p:nvSpPr>
        <p:spPr>
          <a:xfrm>
            <a:off x="1755120" y="4676223"/>
            <a:ext cx="3534510" cy="6282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216000" rtlCol="0" anchor="ctr">
            <a:noAutofit/>
          </a:bodyPr>
          <a:lstStyle/>
          <a:p>
            <a:pPr defTabSz="685800">
              <a:buClrTx/>
              <a:defRPr/>
            </a:pPr>
            <a:r>
              <a:rPr lang="pt-BR" sz="18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É Simples!</a:t>
            </a:r>
          </a:p>
        </p:txBody>
      </p:sp>
      <p:sp>
        <p:nvSpPr>
          <p:cNvPr id="131" name="ShapeNameChangedByPowerUser1">
            <a:extLst>
              <a:ext uri="{FF2B5EF4-FFF2-40B4-BE49-F238E27FC236}">
                <a16:creationId xmlns:a16="http://schemas.microsoft.com/office/drawing/2014/main" id="{E7374473-452D-FCC6-7FBB-3C98B9127BFB}"/>
              </a:ext>
            </a:extLst>
          </p:cNvPr>
          <p:cNvSpPr>
            <a:spLocks noChangeAspect="1"/>
          </p:cNvSpPr>
          <p:nvPr/>
        </p:nvSpPr>
        <p:spPr>
          <a:xfrm>
            <a:off x="1579157" y="2305886"/>
            <a:ext cx="351924" cy="3519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1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2" name="ShapeNameChangedByPowerUser1">
            <a:extLst>
              <a:ext uri="{FF2B5EF4-FFF2-40B4-BE49-F238E27FC236}">
                <a16:creationId xmlns:a16="http://schemas.microsoft.com/office/drawing/2014/main" id="{3ED760B1-13F3-6DC3-D98E-814E085B2370}"/>
              </a:ext>
            </a:extLst>
          </p:cNvPr>
          <p:cNvSpPr>
            <a:spLocks noChangeAspect="1"/>
          </p:cNvSpPr>
          <p:nvPr/>
        </p:nvSpPr>
        <p:spPr>
          <a:xfrm>
            <a:off x="1579157" y="3139131"/>
            <a:ext cx="351924" cy="3519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2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3" name="ShapeNameChangedByPowerUser1">
            <a:extLst>
              <a:ext uri="{FF2B5EF4-FFF2-40B4-BE49-F238E27FC236}">
                <a16:creationId xmlns:a16="http://schemas.microsoft.com/office/drawing/2014/main" id="{FC3B5823-73E5-CCDE-8D33-36368D57D184}"/>
              </a:ext>
            </a:extLst>
          </p:cNvPr>
          <p:cNvSpPr>
            <a:spLocks noChangeAspect="1"/>
          </p:cNvSpPr>
          <p:nvPr/>
        </p:nvSpPr>
        <p:spPr>
          <a:xfrm>
            <a:off x="1579157" y="3972375"/>
            <a:ext cx="351924" cy="3519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3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4" name="ShapeNameChangedByPowerUser1">
            <a:extLst>
              <a:ext uri="{FF2B5EF4-FFF2-40B4-BE49-F238E27FC236}">
                <a16:creationId xmlns:a16="http://schemas.microsoft.com/office/drawing/2014/main" id="{E59C3D3A-6541-D984-7AE1-BE24370A724C}"/>
              </a:ext>
            </a:extLst>
          </p:cNvPr>
          <p:cNvSpPr>
            <a:spLocks noChangeAspect="1"/>
          </p:cNvSpPr>
          <p:nvPr/>
        </p:nvSpPr>
        <p:spPr>
          <a:xfrm>
            <a:off x="1579157" y="4805620"/>
            <a:ext cx="351924" cy="3519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pt-BR" sz="1800">
                <a:solidFill>
                  <a:prstClr val="white"/>
                </a:solidFill>
                <a:latin typeface="+mj-lt"/>
              </a:rPr>
              <a:t>4</a:t>
            </a:r>
            <a:endParaRPr lang="pt-BR" sz="180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796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784</Words>
  <Application>Microsoft Office PowerPoint</Application>
  <PresentationFormat>Apresentação na tela (4:3)</PresentationFormat>
  <Paragraphs>128</Paragraphs>
  <Slides>41</Slides>
  <Notes>41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41</vt:i4>
      </vt:variant>
    </vt:vector>
  </HeadingPairs>
  <TitlesOfParts>
    <vt:vector size="47" baseType="lpstr">
      <vt:lpstr>Calibri</vt:lpstr>
      <vt:lpstr>Proxima Nova</vt:lpstr>
      <vt:lpstr>Arial</vt:lpstr>
      <vt:lpstr>Noto Sans Symbols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Paula</dc:creator>
  <cp:lastModifiedBy>Airton</cp:lastModifiedBy>
  <cp:revision>28</cp:revision>
  <dcterms:created xsi:type="dcterms:W3CDTF">2018-08-18T04:32:45Z</dcterms:created>
  <dcterms:modified xsi:type="dcterms:W3CDTF">2023-08-29T20:38:41Z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